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91" r:id="rId3"/>
    <p:sldId id="292" r:id="rId4"/>
    <p:sldId id="299" r:id="rId5"/>
    <p:sldId id="293" r:id="rId6"/>
    <p:sldId id="300" r:id="rId7"/>
    <p:sldId id="294" r:id="rId8"/>
    <p:sldId id="259" r:id="rId9"/>
    <p:sldId id="295" r:id="rId10"/>
    <p:sldId id="296" r:id="rId11"/>
    <p:sldId id="301" r:id="rId12"/>
    <p:sldId id="297" r:id="rId13"/>
    <p:sldId id="302" r:id="rId14"/>
    <p:sldId id="298" r:id="rId15"/>
    <p:sldId id="303" r:id="rId16"/>
    <p:sldId id="3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94595" autoAdjust="0"/>
  </p:normalViewPr>
  <p:slideViewPr>
    <p:cSldViewPr snapToGrid="0" showGuides="1">
      <p:cViewPr>
        <p:scale>
          <a:sx n="90" d="100"/>
          <a:sy n="90" d="100"/>
        </p:scale>
        <p:origin x="618" y="46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8BB64-FD4F-4713-A658-555F0AA01A4C}"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51939-4E85-4336-982D-E38E5F0648D6}" type="slidenum">
              <a:rPr lang="en-US" smtClean="0"/>
              <a:t>‹#›</a:t>
            </a:fld>
            <a:endParaRPr lang="en-US"/>
          </a:p>
        </p:txBody>
      </p:sp>
    </p:spTree>
    <p:extLst>
      <p:ext uri="{BB962C8B-B14F-4D97-AF65-F5344CB8AC3E}">
        <p14:creationId xmlns:p14="http://schemas.microsoft.com/office/powerpoint/2010/main" val="85019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1</a:t>
            </a:fld>
            <a:endParaRPr lang="en-US"/>
          </a:p>
        </p:txBody>
      </p:sp>
    </p:spTree>
    <p:extLst>
      <p:ext uri="{BB962C8B-B14F-4D97-AF65-F5344CB8AC3E}">
        <p14:creationId xmlns:p14="http://schemas.microsoft.com/office/powerpoint/2010/main" val="2944510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51939-4E85-4336-982D-E38E5F0648D6}" type="slidenum">
              <a:rPr lang="en-US" smtClean="0"/>
              <a:t>10</a:t>
            </a:fld>
            <a:endParaRPr lang="en-US"/>
          </a:p>
        </p:txBody>
      </p:sp>
    </p:spTree>
    <p:extLst>
      <p:ext uri="{BB962C8B-B14F-4D97-AF65-F5344CB8AC3E}">
        <p14:creationId xmlns:p14="http://schemas.microsoft.com/office/powerpoint/2010/main" val="363104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11</a:t>
            </a:fld>
            <a:endParaRPr lang="en-US"/>
          </a:p>
        </p:txBody>
      </p:sp>
    </p:spTree>
    <p:extLst>
      <p:ext uri="{BB962C8B-B14F-4D97-AF65-F5344CB8AC3E}">
        <p14:creationId xmlns:p14="http://schemas.microsoft.com/office/powerpoint/2010/main" val="391613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12</a:t>
            </a:fld>
            <a:endParaRPr lang="en-US"/>
          </a:p>
        </p:txBody>
      </p:sp>
    </p:spTree>
    <p:extLst>
      <p:ext uri="{BB962C8B-B14F-4D97-AF65-F5344CB8AC3E}">
        <p14:creationId xmlns:p14="http://schemas.microsoft.com/office/powerpoint/2010/main" val="499012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13</a:t>
            </a:fld>
            <a:endParaRPr lang="en-US"/>
          </a:p>
        </p:txBody>
      </p:sp>
    </p:spTree>
    <p:extLst>
      <p:ext uri="{BB962C8B-B14F-4D97-AF65-F5344CB8AC3E}">
        <p14:creationId xmlns:p14="http://schemas.microsoft.com/office/powerpoint/2010/main" val="138950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14</a:t>
            </a:fld>
            <a:endParaRPr lang="en-US"/>
          </a:p>
        </p:txBody>
      </p:sp>
    </p:spTree>
    <p:extLst>
      <p:ext uri="{BB962C8B-B14F-4D97-AF65-F5344CB8AC3E}">
        <p14:creationId xmlns:p14="http://schemas.microsoft.com/office/powerpoint/2010/main" val="1451683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15</a:t>
            </a:fld>
            <a:endParaRPr lang="en-US"/>
          </a:p>
        </p:txBody>
      </p:sp>
    </p:spTree>
    <p:extLst>
      <p:ext uri="{BB962C8B-B14F-4D97-AF65-F5344CB8AC3E}">
        <p14:creationId xmlns:p14="http://schemas.microsoft.com/office/powerpoint/2010/main" val="31816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16</a:t>
            </a:fld>
            <a:endParaRPr lang="en-US"/>
          </a:p>
        </p:txBody>
      </p:sp>
    </p:spTree>
    <p:extLst>
      <p:ext uri="{BB962C8B-B14F-4D97-AF65-F5344CB8AC3E}">
        <p14:creationId xmlns:p14="http://schemas.microsoft.com/office/powerpoint/2010/main" val="126606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2</a:t>
            </a:fld>
            <a:endParaRPr lang="en-US"/>
          </a:p>
        </p:txBody>
      </p:sp>
    </p:spTree>
    <p:extLst>
      <p:ext uri="{BB962C8B-B14F-4D97-AF65-F5344CB8AC3E}">
        <p14:creationId xmlns:p14="http://schemas.microsoft.com/office/powerpoint/2010/main" val="120857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3</a:t>
            </a:fld>
            <a:endParaRPr lang="en-US"/>
          </a:p>
        </p:txBody>
      </p:sp>
    </p:spTree>
    <p:extLst>
      <p:ext uri="{BB962C8B-B14F-4D97-AF65-F5344CB8AC3E}">
        <p14:creationId xmlns:p14="http://schemas.microsoft.com/office/powerpoint/2010/main" val="101616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4</a:t>
            </a:fld>
            <a:endParaRPr lang="en-US"/>
          </a:p>
        </p:txBody>
      </p:sp>
    </p:spTree>
    <p:extLst>
      <p:ext uri="{BB962C8B-B14F-4D97-AF65-F5344CB8AC3E}">
        <p14:creationId xmlns:p14="http://schemas.microsoft.com/office/powerpoint/2010/main" val="46356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5</a:t>
            </a:fld>
            <a:endParaRPr lang="en-US"/>
          </a:p>
        </p:txBody>
      </p:sp>
    </p:spTree>
    <p:extLst>
      <p:ext uri="{BB962C8B-B14F-4D97-AF65-F5344CB8AC3E}">
        <p14:creationId xmlns:p14="http://schemas.microsoft.com/office/powerpoint/2010/main" val="201400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6</a:t>
            </a:fld>
            <a:endParaRPr lang="en-US"/>
          </a:p>
        </p:txBody>
      </p:sp>
    </p:spTree>
    <p:extLst>
      <p:ext uri="{BB962C8B-B14F-4D97-AF65-F5344CB8AC3E}">
        <p14:creationId xmlns:p14="http://schemas.microsoft.com/office/powerpoint/2010/main" val="216125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7</a:t>
            </a:fld>
            <a:endParaRPr lang="en-US"/>
          </a:p>
        </p:txBody>
      </p:sp>
    </p:spTree>
    <p:extLst>
      <p:ext uri="{BB962C8B-B14F-4D97-AF65-F5344CB8AC3E}">
        <p14:creationId xmlns:p14="http://schemas.microsoft.com/office/powerpoint/2010/main" val="429055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ea typeface="Calibri" panose="020F0502020204030204" pitchFamily="34" charset="0"/>
              </a:rPr>
              <a:t>Established in 1955 by the Phillips Petroleum Company, Pier 66 began as a yacht marina with a fueling dock and boat service facility as well as an automobile service station, both completed in 1956. At the onset of the project, the Company announced their intentions to construct a motel, and restaurant and yacht club building. The Pier 66 Restaurant and Lounge was completed in 1957. Shortly after, plans were underway for the 102-room Motor Hotel (1958-59) and 9-hole, par-3 golf course, swimming pool, restaurant, and other amenities. </a:t>
            </a:r>
            <a:endParaRPr lang="en-US" dirty="0"/>
          </a:p>
        </p:txBody>
      </p:sp>
      <p:sp>
        <p:nvSpPr>
          <p:cNvPr id="4" name="Slide Number Placeholder 3"/>
          <p:cNvSpPr>
            <a:spLocks noGrp="1"/>
          </p:cNvSpPr>
          <p:nvPr>
            <p:ph type="sldNum" sz="quarter" idx="10"/>
          </p:nvPr>
        </p:nvSpPr>
        <p:spPr/>
        <p:txBody>
          <a:bodyPr/>
          <a:lstStyle/>
          <a:p>
            <a:fld id="{0F851939-4E85-4336-982D-E38E5F0648D6}" type="slidenum">
              <a:rPr lang="en-US" smtClean="0"/>
              <a:t>8</a:t>
            </a:fld>
            <a:endParaRPr lang="en-US"/>
          </a:p>
        </p:txBody>
      </p:sp>
    </p:spTree>
    <p:extLst>
      <p:ext uri="{BB962C8B-B14F-4D97-AF65-F5344CB8AC3E}">
        <p14:creationId xmlns:p14="http://schemas.microsoft.com/office/powerpoint/2010/main" val="118467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851939-4E85-4336-982D-E38E5F0648D6}" type="slidenum">
              <a:rPr lang="en-US" smtClean="0"/>
              <a:t>9</a:t>
            </a:fld>
            <a:endParaRPr lang="en-US"/>
          </a:p>
        </p:txBody>
      </p:sp>
    </p:spTree>
    <p:extLst>
      <p:ext uri="{BB962C8B-B14F-4D97-AF65-F5344CB8AC3E}">
        <p14:creationId xmlns:p14="http://schemas.microsoft.com/office/powerpoint/2010/main" val="351563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5A1BEB-6458-4FA9-BEB6-28006FD05EB7}"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8A62E-C90C-4673-9393-EDC5C978F3FE}" type="slidenum">
              <a:rPr lang="en-US" smtClean="0"/>
              <a:t>‹#›</a:t>
            </a:fld>
            <a:endParaRPr lang="en-US"/>
          </a:p>
        </p:txBody>
      </p:sp>
    </p:spTree>
    <p:extLst>
      <p:ext uri="{BB962C8B-B14F-4D97-AF65-F5344CB8AC3E}">
        <p14:creationId xmlns:p14="http://schemas.microsoft.com/office/powerpoint/2010/main" val="426244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A1BEB-6458-4FA9-BEB6-28006FD05EB7}"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8A62E-C90C-4673-9393-EDC5C978F3FE}" type="slidenum">
              <a:rPr lang="en-US" smtClean="0"/>
              <a:t>‹#›</a:t>
            </a:fld>
            <a:endParaRPr lang="en-US"/>
          </a:p>
        </p:txBody>
      </p:sp>
    </p:spTree>
    <p:extLst>
      <p:ext uri="{BB962C8B-B14F-4D97-AF65-F5344CB8AC3E}">
        <p14:creationId xmlns:p14="http://schemas.microsoft.com/office/powerpoint/2010/main" val="319812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A1BEB-6458-4FA9-BEB6-28006FD05EB7}"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8A62E-C90C-4673-9393-EDC5C978F3FE}" type="slidenum">
              <a:rPr lang="en-US" smtClean="0"/>
              <a:t>‹#›</a:t>
            </a:fld>
            <a:endParaRPr lang="en-US"/>
          </a:p>
        </p:txBody>
      </p:sp>
    </p:spTree>
    <p:extLst>
      <p:ext uri="{BB962C8B-B14F-4D97-AF65-F5344CB8AC3E}">
        <p14:creationId xmlns:p14="http://schemas.microsoft.com/office/powerpoint/2010/main" val="2783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A1BEB-6458-4FA9-BEB6-28006FD05EB7}"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8A62E-C90C-4673-9393-EDC5C978F3FE}" type="slidenum">
              <a:rPr lang="en-US" smtClean="0"/>
              <a:t>‹#›</a:t>
            </a:fld>
            <a:endParaRPr lang="en-US"/>
          </a:p>
        </p:txBody>
      </p:sp>
    </p:spTree>
    <p:extLst>
      <p:ext uri="{BB962C8B-B14F-4D97-AF65-F5344CB8AC3E}">
        <p14:creationId xmlns:p14="http://schemas.microsoft.com/office/powerpoint/2010/main" val="25766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5A1BEB-6458-4FA9-BEB6-28006FD05EB7}"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8A62E-C90C-4673-9393-EDC5C978F3FE}" type="slidenum">
              <a:rPr lang="en-US" smtClean="0"/>
              <a:t>‹#›</a:t>
            </a:fld>
            <a:endParaRPr lang="en-US"/>
          </a:p>
        </p:txBody>
      </p:sp>
    </p:spTree>
    <p:extLst>
      <p:ext uri="{BB962C8B-B14F-4D97-AF65-F5344CB8AC3E}">
        <p14:creationId xmlns:p14="http://schemas.microsoft.com/office/powerpoint/2010/main" val="204652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5A1BEB-6458-4FA9-BEB6-28006FD05EB7}"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8A62E-C90C-4673-9393-EDC5C978F3FE}" type="slidenum">
              <a:rPr lang="en-US" smtClean="0"/>
              <a:t>‹#›</a:t>
            </a:fld>
            <a:endParaRPr lang="en-US"/>
          </a:p>
        </p:txBody>
      </p:sp>
    </p:spTree>
    <p:extLst>
      <p:ext uri="{BB962C8B-B14F-4D97-AF65-F5344CB8AC3E}">
        <p14:creationId xmlns:p14="http://schemas.microsoft.com/office/powerpoint/2010/main" val="148783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5A1BEB-6458-4FA9-BEB6-28006FD05EB7}"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8A62E-C90C-4673-9393-EDC5C978F3FE}" type="slidenum">
              <a:rPr lang="en-US" smtClean="0"/>
              <a:t>‹#›</a:t>
            </a:fld>
            <a:endParaRPr lang="en-US"/>
          </a:p>
        </p:txBody>
      </p:sp>
    </p:spTree>
    <p:extLst>
      <p:ext uri="{BB962C8B-B14F-4D97-AF65-F5344CB8AC3E}">
        <p14:creationId xmlns:p14="http://schemas.microsoft.com/office/powerpoint/2010/main" val="6223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5A1BEB-6458-4FA9-BEB6-28006FD05EB7}"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8A62E-C90C-4673-9393-EDC5C978F3FE}" type="slidenum">
              <a:rPr lang="en-US" smtClean="0"/>
              <a:t>‹#›</a:t>
            </a:fld>
            <a:endParaRPr lang="en-US"/>
          </a:p>
        </p:txBody>
      </p:sp>
    </p:spTree>
    <p:extLst>
      <p:ext uri="{BB962C8B-B14F-4D97-AF65-F5344CB8AC3E}">
        <p14:creationId xmlns:p14="http://schemas.microsoft.com/office/powerpoint/2010/main" val="339346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A1BEB-6458-4FA9-BEB6-28006FD05EB7}"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8A62E-C90C-4673-9393-EDC5C978F3FE}" type="slidenum">
              <a:rPr lang="en-US" smtClean="0"/>
              <a:t>‹#›</a:t>
            </a:fld>
            <a:endParaRPr lang="en-US"/>
          </a:p>
        </p:txBody>
      </p:sp>
    </p:spTree>
    <p:extLst>
      <p:ext uri="{BB962C8B-B14F-4D97-AF65-F5344CB8AC3E}">
        <p14:creationId xmlns:p14="http://schemas.microsoft.com/office/powerpoint/2010/main" val="212752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5A1BEB-6458-4FA9-BEB6-28006FD05EB7}"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8A62E-C90C-4673-9393-EDC5C978F3FE}" type="slidenum">
              <a:rPr lang="en-US" smtClean="0"/>
              <a:t>‹#›</a:t>
            </a:fld>
            <a:endParaRPr lang="en-US"/>
          </a:p>
        </p:txBody>
      </p:sp>
    </p:spTree>
    <p:extLst>
      <p:ext uri="{BB962C8B-B14F-4D97-AF65-F5344CB8AC3E}">
        <p14:creationId xmlns:p14="http://schemas.microsoft.com/office/powerpoint/2010/main" val="131755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5A1BEB-6458-4FA9-BEB6-28006FD05EB7}"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8A62E-C90C-4673-9393-EDC5C978F3FE}" type="slidenum">
              <a:rPr lang="en-US" smtClean="0"/>
              <a:t>‹#›</a:t>
            </a:fld>
            <a:endParaRPr lang="en-US"/>
          </a:p>
        </p:txBody>
      </p:sp>
    </p:spTree>
    <p:extLst>
      <p:ext uri="{BB962C8B-B14F-4D97-AF65-F5344CB8AC3E}">
        <p14:creationId xmlns:p14="http://schemas.microsoft.com/office/powerpoint/2010/main" val="124113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A1BEB-6458-4FA9-BEB6-28006FD05EB7}"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8A62E-C90C-4673-9393-EDC5C978F3FE}" type="slidenum">
              <a:rPr lang="en-US" smtClean="0"/>
              <a:t>‹#›</a:t>
            </a:fld>
            <a:endParaRPr lang="en-US"/>
          </a:p>
        </p:txBody>
      </p:sp>
    </p:spTree>
    <p:extLst>
      <p:ext uri="{BB962C8B-B14F-4D97-AF65-F5344CB8AC3E}">
        <p14:creationId xmlns:p14="http://schemas.microsoft.com/office/powerpoint/2010/main" val="1692445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bin"/><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bin"/><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1A9C3-8AA8-45F6-830F-498EDDC6056E}"/>
              </a:ext>
            </a:extLst>
          </p:cNvPr>
          <p:cNvPicPr>
            <a:picLocks noChangeAspect="1"/>
          </p:cNvPicPr>
          <p:nvPr/>
        </p:nvPicPr>
        <p:blipFill rotWithShape="1">
          <a:blip r:embed="rId4">
            <a:grayscl/>
            <a:extLst>
              <a:ext uri="{28A0092B-C50C-407E-A947-70E740481C1C}">
                <a14:useLocalDpi xmlns:a14="http://schemas.microsoft.com/office/drawing/2010/main" val="0"/>
              </a:ext>
            </a:extLst>
          </a:blip>
          <a:srcRect l="3535" t="12549" r="3535" b="14627"/>
          <a:stretch/>
        </p:blipFill>
        <p:spPr>
          <a:xfrm>
            <a:off x="3608105" y="614713"/>
            <a:ext cx="8247530" cy="4994273"/>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135578643"/>
              </p:ext>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2100" name="CorelDRAW" r:id="rId5" imgW="3440712" imgH="745028" progId="CorelDraw.Graphic.17">
                  <p:embed/>
                </p:oleObj>
              </mc:Choice>
              <mc:Fallback>
                <p:oleObj name="CorelDRAW" r:id="rId5" imgW="3440712" imgH="745028" progId="CorelDraw.Graphic.17">
                  <p:embed/>
                  <p:pic>
                    <p:nvPicPr>
                      <p:cNvPr id="0" name=""/>
                      <p:cNvPicPr/>
                      <p:nvPr/>
                    </p:nvPicPr>
                    <p:blipFill>
                      <a:blip r:embed="rId6"/>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20995" y="6284932"/>
            <a:ext cx="7432158" cy="369332"/>
          </a:xfrm>
          <a:prstGeom prst="rect">
            <a:avLst/>
          </a:prstGeom>
          <a:noFill/>
        </p:spPr>
        <p:txBody>
          <a:bodyPr wrap="square" rtlCol="0">
            <a:spAutoFit/>
          </a:bodyPr>
          <a:lstStyle/>
          <a:p>
            <a:r>
              <a:rPr lang="en-US" b="1" dirty="0">
                <a:solidFill>
                  <a:srgbClr val="002060"/>
                </a:solidFill>
              </a:rPr>
              <a:t>PIER 66 MOTOR HOTEL ADDITION AKA PIER 66 HOTEL TOWER</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995" y="184408"/>
            <a:ext cx="4556331" cy="5854885"/>
          </a:xfrm>
          <a:prstGeom prst="rect">
            <a:avLst/>
          </a:prstGeom>
        </p:spPr>
      </p:pic>
      <p:cxnSp>
        <p:nvCxnSpPr>
          <p:cNvPr id="8" name="Straight Arrow Connector 7">
            <a:extLst>
              <a:ext uri="{FF2B5EF4-FFF2-40B4-BE49-F238E27FC236}">
                <a16:creationId xmlns:a16="http://schemas.microsoft.com/office/drawing/2014/main" id="{23D1AD8A-F65E-43A8-9D1C-23043FA61290}"/>
              </a:ext>
            </a:extLst>
          </p:cNvPr>
          <p:cNvCxnSpPr>
            <a:cxnSpLocks/>
          </p:cNvCxnSpPr>
          <p:nvPr/>
        </p:nvCxnSpPr>
        <p:spPr>
          <a:xfrm>
            <a:off x="3684494" y="3111849"/>
            <a:ext cx="4047376" cy="2230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10FAE-8D3C-4F7D-9C52-D227E8349CAA}"/>
              </a:ext>
            </a:extLst>
          </p:cNvPr>
          <p:cNvSpPr txBox="1"/>
          <p:nvPr/>
        </p:nvSpPr>
        <p:spPr>
          <a:xfrm>
            <a:off x="520995" y="6038711"/>
            <a:ext cx="1107996" cy="307777"/>
          </a:xfrm>
          <a:prstGeom prst="rect">
            <a:avLst/>
          </a:prstGeom>
          <a:noFill/>
        </p:spPr>
        <p:txBody>
          <a:bodyPr wrap="none" rtlCol="0">
            <a:spAutoFit/>
          </a:bodyPr>
          <a:lstStyle/>
          <a:p>
            <a:r>
              <a:rPr lang="en-US" sz="1400" b="1" dirty="0">
                <a:solidFill>
                  <a:srgbClr val="002060"/>
                </a:solidFill>
              </a:rPr>
              <a:t>Pier 66 1975</a:t>
            </a:r>
          </a:p>
        </p:txBody>
      </p:sp>
    </p:spTree>
    <p:extLst>
      <p:ext uri="{BB962C8B-B14F-4D97-AF65-F5344CB8AC3E}">
        <p14:creationId xmlns:p14="http://schemas.microsoft.com/office/powerpoint/2010/main" val="2582145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37910"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20995" y="6039293"/>
            <a:ext cx="7432158" cy="369332"/>
          </a:xfrm>
          <a:prstGeom prst="rect">
            <a:avLst/>
          </a:prstGeom>
          <a:noFill/>
        </p:spPr>
        <p:txBody>
          <a:bodyPr wrap="square" rtlCol="0">
            <a:spAutoFit/>
          </a:bodyPr>
          <a:lstStyle/>
          <a:p>
            <a:r>
              <a:rPr lang="en-US" b="1" dirty="0">
                <a:solidFill>
                  <a:srgbClr val="002060"/>
                </a:solidFill>
              </a:rPr>
              <a:t>DESIGN INFLUENCE  </a:t>
            </a:r>
          </a:p>
        </p:txBody>
      </p:sp>
      <p:sp>
        <p:nvSpPr>
          <p:cNvPr id="8" name="TextBox 7"/>
          <p:cNvSpPr txBox="1"/>
          <p:nvPr/>
        </p:nvSpPr>
        <p:spPr>
          <a:xfrm>
            <a:off x="4413268" y="449375"/>
            <a:ext cx="7109638" cy="6341608"/>
          </a:xfrm>
          <a:prstGeom prst="rect">
            <a:avLst/>
          </a:prstGeom>
          <a:noFill/>
        </p:spPr>
        <p:txBody>
          <a:bodyPr wrap="square" rtlCol="0">
            <a:spAutoFit/>
          </a:bodyPr>
          <a:lstStyle/>
          <a:p>
            <a:pPr algn="just">
              <a:lnSpc>
                <a:spcPct val="115000"/>
              </a:lnSpc>
              <a:spcAft>
                <a:spcPts val="1000"/>
              </a:spcAft>
            </a:pPr>
            <a:r>
              <a:rPr lang="en-US" b="1" dirty="0"/>
              <a:t>Design Influence: </a:t>
            </a:r>
            <a:r>
              <a:rPr lang="en-US" dirty="0"/>
              <a:t>The </a:t>
            </a:r>
            <a:r>
              <a:rPr lang="en-US" dirty="0">
                <a:latin typeface="Calibri" panose="020F0502020204030204" pitchFamily="34" charset="0"/>
                <a:ea typeface="Calibri" panose="020F0502020204030204" pitchFamily="34" charset="0"/>
              </a:rPr>
              <a:t>Phillips Petroleum Company, understood the importance of design and creating an instantly recognizable brand that customers new and trusted.</a:t>
            </a:r>
          </a:p>
          <a:p>
            <a:pPr algn="just">
              <a:lnSpc>
                <a:spcPct val="115000"/>
              </a:lnSpc>
              <a:spcAft>
                <a:spcPts val="1000"/>
              </a:spcAft>
            </a:pPr>
            <a:r>
              <a:rPr lang="en-US" dirty="0">
                <a:latin typeface="Calibri" panose="020F0502020204030204" pitchFamily="34" charset="0"/>
                <a:ea typeface="Calibri" panose="020F0502020204030204" pitchFamily="34" charset="0"/>
              </a:rPr>
              <a:t>The Company tested a new V-shaped canopy at a new service station in 1956 in Fort Lauderdale at Pier 66. The design of the new stations included rock-faced large slanted windows known as Rock Frames, a change in color scheme and resulting in the painting of red, diamond like symbols on the stations and the introduction of the triangular pointed canopies</a:t>
            </a:r>
          </a:p>
          <a:p>
            <a:pPr algn="just"/>
            <a:r>
              <a:rPr lang="en-US" dirty="0">
                <a:latin typeface="Calibri" panose="020F0502020204030204" pitchFamily="34" charset="0"/>
              </a:rPr>
              <a:t>By the 1950s, architect Clarence Reinhardt, was producing plans and specifications for most of the Phillips Petroleum Company buildings including the canopy at the Pier 66 Marina. Reinhardt was inspired by the early Los Angeles-area drive-ins which influenced the form of the gas station canopies. The stations were designed to be “inviting and identifiable”. In addition to the design and color scheme, the Company also understood the importance of lighting and lit the underside of the canopies. </a:t>
            </a:r>
            <a:endParaRPr lang="en-US" sz="1200" dirty="0">
              <a:latin typeface="Calibri" panose="020F0502020204030204" pitchFamily="34" charset="0"/>
            </a:endParaRPr>
          </a:p>
          <a:p>
            <a:endParaRPr lang="en-US" sz="1200" dirty="0">
              <a:latin typeface="Calibri" panose="020F0502020204030204" pitchFamily="34" charset="0"/>
            </a:endParaRPr>
          </a:p>
          <a:p>
            <a:pPr algn="just">
              <a:lnSpc>
                <a:spcPct val="115000"/>
              </a:lnSpc>
              <a:spcAft>
                <a:spcPts val="10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3E64B089-860F-4104-833D-1A7B3A5BB574}"/>
              </a:ext>
            </a:extLst>
          </p:cNvPr>
          <p:cNvGraphicFramePr>
            <a:graphicFrameLocks noChangeAspect="1"/>
          </p:cNvGraphicFramePr>
          <p:nvPr>
            <p:extLst>
              <p:ext uri="{D42A27DB-BD31-4B8C-83A1-F6EECF244321}">
                <p14:modId xmlns:p14="http://schemas.microsoft.com/office/powerpoint/2010/main" val="700878920"/>
              </p:ext>
            </p:extLst>
          </p:nvPr>
        </p:nvGraphicFramePr>
        <p:xfrm>
          <a:off x="637568" y="254902"/>
          <a:ext cx="3313331" cy="5735967"/>
        </p:xfrm>
        <a:graphic>
          <a:graphicData uri="http://schemas.openxmlformats.org/presentationml/2006/ole">
            <mc:AlternateContent xmlns:mc="http://schemas.openxmlformats.org/markup-compatibility/2006">
              <mc:Choice xmlns:v="urn:schemas-microsoft-com:vml" Requires="v">
                <p:oleObj spid="_x0000_s37911" name="CorelDRAW" r:id="rId6" imgW="3880387" imgH="6715991" progId="CorelDraw.Graphic.17">
                  <p:embed/>
                </p:oleObj>
              </mc:Choice>
              <mc:Fallback>
                <p:oleObj name="CorelDRAW" r:id="rId6" imgW="3880387" imgH="6715991" progId="CorelDraw.Graphic.17">
                  <p:embed/>
                  <p:pic>
                    <p:nvPicPr>
                      <p:cNvPr id="3" name="Object 2"/>
                      <p:cNvPicPr/>
                      <p:nvPr/>
                    </p:nvPicPr>
                    <p:blipFill>
                      <a:blip r:embed="rId7"/>
                      <a:stretch>
                        <a:fillRect/>
                      </a:stretch>
                    </p:blipFill>
                    <p:spPr>
                      <a:xfrm>
                        <a:off x="637568" y="254902"/>
                        <a:ext cx="3313331" cy="5735967"/>
                      </a:xfrm>
                      <a:prstGeom prst="rect">
                        <a:avLst/>
                      </a:prstGeom>
                    </p:spPr>
                  </p:pic>
                </p:oleObj>
              </mc:Fallback>
            </mc:AlternateContent>
          </a:graphicData>
        </a:graphic>
      </p:graphicFrame>
    </p:spTree>
    <p:extLst>
      <p:ext uri="{BB962C8B-B14F-4D97-AF65-F5344CB8AC3E}">
        <p14:creationId xmlns:p14="http://schemas.microsoft.com/office/powerpoint/2010/main" val="119248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43014"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20995" y="6039293"/>
            <a:ext cx="7432158" cy="369332"/>
          </a:xfrm>
          <a:prstGeom prst="rect">
            <a:avLst/>
          </a:prstGeom>
          <a:noFill/>
        </p:spPr>
        <p:txBody>
          <a:bodyPr wrap="square" rtlCol="0">
            <a:spAutoFit/>
          </a:bodyPr>
          <a:lstStyle/>
          <a:p>
            <a:r>
              <a:rPr lang="en-US" b="1" dirty="0">
                <a:solidFill>
                  <a:srgbClr val="002060"/>
                </a:solidFill>
              </a:rPr>
              <a:t>DESIGN INFLUENCE  </a:t>
            </a:r>
          </a:p>
        </p:txBody>
      </p:sp>
      <p:sp>
        <p:nvSpPr>
          <p:cNvPr id="8" name="TextBox 7"/>
          <p:cNvSpPr txBox="1"/>
          <p:nvPr/>
        </p:nvSpPr>
        <p:spPr>
          <a:xfrm>
            <a:off x="4398334" y="2144512"/>
            <a:ext cx="7109638" cy="2723181"/>
          </a:xfrm>
          <a:prstGeom prst="rect">
            <a:avLst/>
          </a:prstGeom>
          <a:noFill/>
        </p:spPr>
        <p:txBody>
          <a:bodyPr wrap="square" rtlCol="0">
            <a:spAutoFit/>
          </a:bodyPr>
          <a:lstStyle/>
          <a:p>
            <a:pPr algn="just">
              <a:lnSpc>
                <a:spcPct val="115000"/>
              </a:lnSpc>
              <a:spcAft>
                <a:spcPts val="1000"/>
              </a:spcAft>
            </a:pPr>
            <a:r>
              <a:rPr lang="en-US" b="1" dirty="0"/>
              <a:t>Design Influence: </a:t>
            </a:r>
            <a:r>
              <a:rPr lang="en-US" dirty="0">
                <a:latin typeface="Calibri" panose="020F0502020204030204" pitchFamily="34" charset="0"/>
                <a:ea typeface="Calibri" panose="020F0502020204030204" pitchFamily="34" charset="0"/>
                <a:cs typeface="Calibri" panose="020F0502020204030204" pitchFamily="34" charset="0"/>
              </a:rPr>
              <a:t>The design influence inspired by the architectural trend that started in California in the 1940s is referred to as </a:t>
            </a:r>
            <a:r>
              <a:rPr lang="en-US" dirty="0" err="1">
                <a:latin typeface="Calibri" panose="020F0502020204030204" pitchFamily="34" charset="0"/>
                <a:ea typeface="Calibri" panose="020F0502020204030204" pitchFamily="34" charset="0"/>
                <a:cs typeface="Calibri" panose="020F0502020204030204" pitchFamily="34" charset="0"/>
              </a:rPr>
              <a:t>Googie</a:t>
            </a:r>
            <a:r>
              <a:rPr lang="en-US" dirty="0">
                <a:latin typeface="Calibri" panose="020F0502020204030204" pitchFamily="34" charset="0"/>
                <a:ea typeface="Calibri" panose="020F0502020204030204" pitchFamily="34" charset="0"/>
                <a:cs typeface="Calibri" panose="020F0502020204030204" pitchFamily="34" charset="0"/>
              </a:rPr>
              <a:t>. The </a:t>
            </a:r>
            <a:r>
              <a:rPr lang="en-US" dirty="0" err="1">
                <a:latin typeface="Calibri" panose="020F0502020204030204" pitchFamily="34" charset="0"/>
                <a:ea typeface="Calibri" panose="020F0502020204030204" pitchFamily="34" charset="0"/>
                <a:cs typeface="Calibri" panose="020F0502020204030204" pitchFamily="34" charset="0"/>
              </a:rPr>
              <a:t>Googie</a:t>
            </a:r>
            <a:r>
              <a:rPr lang="en-US" dirty="0">
                <a:latin typeface="Calibri" panose="020F0502020204030204" pitchFamily="34" charset="0"/>
                <a:ea typeface="Calibri" panose="020F0502020204030204" pitchFamily="34" charset="0"/>
                <a:cs typeface="Calibri" panose="020F0502020204030204" pitchFamily="34" charset="0"/>
              </a:rPr>
              <a:t> style of architecture is “characterized by bold, angular forms and an intensive use of steel, glass and neon inspired by The Space Age, science fiction, and car culture”.</a:t>
            </a:r>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sz="1200" dirty="0">
              <a:latin typeface="Calibri" panose="020F0502020204030204" pitchFamily="34" charset="0"/>
            </a:endParaRPr>
          </a:p>
          <a:p>
            <a:endParaRPr lang="en-US" sz="1200" dirty="0">
              <a:latin typeface="Calibri" panose="020F0502020204030204" pitchFamily="34" charset="0"/>
            </a:endParaRPr>
          </a:p>
          <a:p>
            <a:pPr algn="just">
              <a:lnSpc>
                <a:spcPct val="115000"/>
              </a:lnSpc>
              <a:spcAft>
                <a:spcPts val="10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3E64B089-860F-4104-833D-1A7B3A5BB574}"/>
              </a:ext>
            </a:extLst>
          </p:cNvPr>
          <p:cNvGraphicFramePr>
            <a:graphicFrameLocks noChangeAspect="1"/>
          </p:cNvGraphicFramePr>
          <p:nvPr>
            <p:extLst/>
          </p:nvPr>
        </p:nvGraphicFramePr>
        <p:xfrm>
          <a:off x="637568" y="254902"/>
          <a:ext cx="3313331" cy="5735967"/>
        </p:xfrm>
        <a:graphic>
          <a:graphicData uri="http://schemas.openxmlformats.org/presentationml/2006/ole">
            <mc:AlternateContent xmlns:mc="http://schemas.openxmlformats.org/markup-compatibility/2006">
              <mc:Choice xmlns:v="urn:schemas-microsoft-com:vml" Requires="v">
                <p:oleObj spid="_x0000_s43015" name="CorelDRAW" r:id="rId6" imgW="3880387" imgH="6715991" progId="CorelDraw.Graphic.17">
                  <p:embed/>
                </p:oleObj>
              </mc:Choice>
              <mc:Fallback>
                <p:oleObj name="CorelDRAW" r:id="rId6" imgW="3880387" imgH="6715991" progId="CorelDraw.Graphic.17">
                  <p:embed/>
                  <p:pic>
                    <p:nvPicPr>
                      <p:cNvPr id="11" name="Object 10">
                        <a:extLst>
                          <a:ext uri="{FF2B5EF4-FFF2-40B4-BE49-F238E27FC236}">
                            <a16:creationId xmlns:a16="http://schemas.microsoft.com/office/drawing/2014/main" id="{3E64B089-860F-4104-833D-1A7B3A5BB574}"/>
                          </a:ext>
                        </a:extLst>
                      </p:cNvPr>
                      <p:cNvPicPr/>
                      <p:nvPr/>
                    </p:nvPicPr>
                    <p:blipFill>
                      <a:blip r:embed="rId7"/>
                      <a:stretch>
                        <a:fillRect/>
                      </a:stretch>
                    </p:blipFill>
                    <p:spPr>
                      <a:xfrm>
                        <a:off x="637568" y="254902"/>
                        <a:ext cx="3313331" cy="5735967"/>
                      </a:xfrm>
                      <a:prstGeom prst="rect">
                        <a:avLst/>
                      </a:prstGeom>
                    </p:spPr>
                  </p:pic>
                </p:oleObj>
              </mc:Fallback>
            </mc:AlternateContent>
          </a:graphicData>
        </a:graphic>
      </p:graphicFrame>
    </p:spTree>
    <p:extLst>
      <p:ext uri="{BB962C8B-B14F-4D97-AF65-F5344CB8AC3E}">
        <p14:creationId xmlns:p14="http://schemas.microsoft.com/office/powerpoint/2010/main" val="53100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38925"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16944" y="6024101"/>
            <a:ext cx="7432158" cy="369332"/>
          </a:xfrm>
          <a:prstGeom prst="rect">
            <a:avLst/>
          </a:prstGeom>
          <a:noFill/>
        </p:spPr>
        <p:txBody>
          <a:bodyPr wrap="square" rtlCol="0">
            <a:spAutoFit/>
          </a:bodyPr>
          <a:lstStyle/>
          <a:p>
            <a:r>
              <a:rPr lang="en-US" b="1" dirty="0">
                <a:solidFill>
                  <a:srgbClr val="002060"/>
                </a:solidFill>
              </a:rPr>
              <a:t>DESIGN INFLUENCE </a:t>
            </a:r>
          </a:p>
        </p:txBody>
      </p:sp>
      <p:sp>
        <p:nvSpPr>
          <p:cNvPr id="8" name="TextBox 7"/>
          <p:cNvSpPr txBox="1"/>
          <p:nvPr/>
        </p:nvSpPr>
        <p:spPr>
          <a:xfrm>
            <a:off x="4386103" y="1528095"/>
            <a:ext cx="7215926" cy="4259499"/>
          </a:xfrm>
          <a:prstGeom prst="rect">
            <a:avLst/>
          </a:prstGeom>
          <a:noFill/>
        </p:spPr>
        <p:txBody>
          <a:bodyPr wrap="square" rtlCol="0">
            <a:spAutoFit/>
          </a:bodyPr>
          <a:lstStyle/>
          <a:p>
            <a:pPr algn="just">
              <a:lnSpc>
                <a:spcPct val="115000"/>
              </a:lnSpc>
              <a:spcAft>
                <a:spcPts val="1000"/>
              </a:spcAft>
            </a:pPr>
            <a:r>
              <a:rPr lang="en-US" sz="2000" b="1" dirty="0"/>
              <a:t>Design Influence: </a:t>
            </a:r>
            <a:r>
              <a:rPr lang="en-US" sz="2000" dirty="0">
                <a:latin typeface="Calibri" panose="020F0502020204030204" pitchFamily="34" charset="0"/>
                <a:ea typeface="Calibri" panose="020F0502020204030204" pitchFamily="34" charset="0"/>
              </a:rPr>
              <a:t>The discussion of the gas station canopy design influence is important because the iconic triangular canopy shape became a symbol of the Phillips Petroleum Company like the Phillips 66 logo. </a:t>
            </a:r>
          </a:p>
          <a:p>
            <a:pPr algn="just">
              <a:lnSpc>
                <a:spcPct val="115000"/>
              </a:lnSpc>
              <a:spcAft>
                <a:spcPts val="1000"/>
              </a:spcAft>
            </a:pPr>
            <a:r>
              <a:rPr lang="en-US" sz="2000" dirty="0">
                <a:latin typeface="Calibri" panose="020F0502020204030204" pitchFamily="34" charset="0"/>
                <a:ea typeface="Calibri" panose="020F0502020204030204" pitchFamily="34" charset="0"/>
              </a:rPr>
              <a:t>The triangle shape is employed in the Tower in several instances, but the most significant architectural feature is the crown element of the top floor featuring the </a:t>
            </a:r>
            <a:r>
              <a:rPr lang="en-US" sz="2000" dirty="0" err="1">
                <a:latin typeface="Calibri" panose="020F0502020204030204" pitchFamily="34" charset="0"/>
                <a:ea typeface="Calibri" panose="020F0502020204030204" pitchFamily="34" charset="0"/>
              </a:rPr>
              <a:t>trihedrons</a:t>
            </a:r>
            <a:r>
              <a:rPr lang="en-US" sz="2000" dirty="0">
                <a:latin typeface="Calibri" panose="020F0502020204030204" pitchFamily="34" charset="0"/>
                <a:ea typeface="Calibri" panose="020F0502020204030204" pitchFamily="34" charset="0"/>
              </a:rPr>
              <a:t>. A </a:t>
            </a:r>
            <a:r>
              <a:rPr lang="en-US" sz="2000" dirty="0" err="1">
                <a:latin typeface="Calibri" panose="020F0502020204030204" pitchFamily="34" charset="0"/>
                <a:ea typeface="Calibri" panose="020F0502020204030204" pitchFamily="34" charset="0"/>
              </a:rPr>
              <a:t>trihedron</a:t>
            </a:r>
            <a:r>
              <a:rPr lang="en-US" sz="2000" dirty="0">
                <a:latin typeface="Calibri" panose="020F0502020204030204" pitchFamily="34" charset="0"/>
                <a:ea typeface="Calibri" panose="020F0502020204030204" pitchFamily="34" charset="0"/>
              </a:rPr>
              <a:t> is a geometric shape composed of three planes, constructed of steel tubes and finished with porcelain enamel. </a:t>
            </a:r>
          </a:p>
          <a:p>
            <a:endParaRPr lang="en-US" sz="1200" dirty="0">
              <a:latin typeface="Calibri" panose="020F0502020204030204" pitchFamily="34" charset="0"/>
            </a:endParaRPr>
          </a:p>
          <a:p>
            <a:pPr algn="just">
              <a:lnSpc>
                <a:spcPct val="115000"/>
              </a:lnSpc>
              <a:spcAft>
                <a:spcPts val="10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1">
            <a:extLst>
              <a:ext uri="{FF2B5EF4-FFF2-40B4-BE49-F238E27FC236}">
                <a16:creationId xmlns:a16="http://schemas.microsoft.com/office/drawing/2014/main" id="{CCC373A8-A0CD-4EF2-B775-D70797E71E26}"/>
              </a:ext>
            </a:extLst>
          </p:cNvPr>
          <p:cNvSpPr txBox="1"/>
          <p:nvPr/>
        </p:nvSpPr>
        <p:spPr>
          <a:xfrm>
            <a:off x="725220" y="5150497"/>
            <a:ext cx="3660883" cy="58718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i="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Roadside gas station and Tower. Source: Vanishing Points: Phillips’ Postwar ‘New Look’ Service Stations, 2019.</a:t>
            </a:r>
            <a:endParaRPr lang="en-US" sz="14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8920" name="C635112F-1CDC-43E8-AC0B-6A0037CC4543" descr="image001.jpg">
            <a:extLst>
              <a:ext uri="{FF2B5EF4-FFF2-40B4-BE49-F238E27FC236}">
                <a16:creationId xmlns:a16="http://schemas.microsoft.com/office/drawing/2014/main" id="{ABDF373D-A9F6-405F-A56F-EA14E32588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220" y="946007"/>
            <a:ext cx="319246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45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44036"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16944" y="6024101"/>
            <a:ext cx="7432158" cy="369332"/>
          </a:xfrm>
          <a:prstGeom prst="rect">
            <a:avLst/>
          </a:prstGeom>
          <a:noFill/>
        </p:spPr>
        <p:txBody>
          <a:bodyPr wrap="square" rtlCol="0">
            <a:spAutoFit/>
          </a:bodyPr>
          <a:lstStyle/>
          <a:p>
            <a:r>
              <a:rPr lang="en-US" b="1" dirty="0">
                <a:solidFill>
                  <a:srgbClr val="002060"/>
                </a:solidFill>
              </a:rPr>
              <a:t>DESIGN INFLUENCE </a:t>
            </a:r>
          </a:p>
        </p:txBody>
      </p:sp>
      <p:sp>
        <p:nvSpPr>
          <p:cNvPr id="8" name="TextBox 7"/>
          <p:cNvSpPr txBox="1"/>
          <p:nvPr/>
        </p:nvSpPr>
        <p:spPr>
          <a:xfrm>
            <a:off x="1178047" y="1522645"/>
            <a:ext cx="6109952" cy="3812710"/>
          </a:xfrm>
          <a:prstGeom prst="rect">
            <a:avLst/>
          </a:prstGeom>
          <a:noFill/>
        </p:spPr>
        <p:txBody>
          <a:bodyPr wrap="square" rtlCol="0">
            <a:spAutoFit/>
          </a:bodyPr>
          <a:lstStyle/>
          <a:p>
            <a:pPr algn="just">
              <a:lnSpc>
                <a:spcPct val="115000"/>
              </a:lnSpc>
              <a:spcAft>
                <a:spcPts val="1000"/>
              </a:spcAft>
            </a:pPr>
            <a:r>
              <a:rPr lang="en-US" b="1" dirty="0"/>
              <a:t>Design Influence: </a:t>
            </a:r>
            <a:r>
              <a:rPr lang="en-US" dirty="0">
                <a:latin typeface="Calibri" panose="020F0502020204030204" pitchFamily="34" charset="0"/>
                <a:ea typeface="Calibri" panose="020F0502020204030204" pitchFamily="34" charset="0"/>
              </a:rPr>
              <a:t>The other triangular architectural elements employed at the Tower are the outriggers, vertical fins, and cantilevered balconies. Like the canopies, the underside of the </a:t>
            </a:r>
            <a:r>
              <a:rPr lang="en-US" dirty="0" err="1">
                <a:latin typeface="Calibri" panose="020F0502020204030204" pitchFamily="34" charset="0"/>
                <a:ea typeface="Calibri" panose="020F0502020204030204" pitchFamily="34" charset="0"/>
              </a:rPr>
              <a:t>trihedrons</a:t>
            </a:r>
            <a:r>
              <a:rPr lang="en-US" dirty="0">
                <a:latin typeface="Calibri" panose="020F0502020204030204" pitchFamily="34" charset="0"/>
                <a:ea typeface="Calibri" panose="020F0502020204030204" pitchFamily="34" charset="0"/>
              </a:rPr>
              <a:t> were lit to draw attention to the shape and the top of the building which rotated affording 360-degree panoramic views of Fort Lauderdale and the Pier 66 Marina.  Furthermore, the use of floor-to-ceiling slanted windows was also an important design feature of the gas stations in late 1950s and 1960s that are also featured in the crown.</a:t>
            </a:r>
            <a:endParaRPr lang="en-US" dirty="0">
              <a:latin typeface="Calibri" panose="020F0502020204030204" pitchFamily="34" charset="0"/>
            </a:endParaRPr>
          </a:p>
          <a:p>
            <a:endParaRPr lang="en-US" sz="1200" dirty="0">
              <a:latin typeface="Calibri" panose="020F0502020204030204" pitchFamily="34" charset="0"/>
            </a:endParaRPr>
          </a:p>
          <a:p>
            <a:pPr algn="just">
              <a:lnSpc>
                <a:spcPct val="115000"/>
              </a:lnSpc>
              <a:spcAft>
                <a:spcPts val="10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B410EC7C-B399-46DD-A9D8-24A242D6D34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65024" y="943031"/>
            <a:ext cx="3070215" cy="3875984"/>
          </a:xfrm>
          <a:prstGeom prst="rect">
            <a:avLst/>
          </a:prstGeom>
          <a:noFill/>
        </p:spPr>
      </p:pic>
      <p:sp>
        <p:nvSpPr>
          <p:cNvPr id="10" name="Text Box 36">
            <a:extLst>
              <a:ext uri="{FF2B5EF4-FFF2-40B4-BE49-F238E27FC236}">
                <a16:creationId xmlns:a16="http://schemas.microsoft.com/office/drawing/2014/main" id="{A2A17E01-9FF2-4F0B-9724-DEDA038504F9}"/>
              </a:ext>
            </a:extLst>
          </p:cNvPr>
          <p:cNvSpPr txBox="1"/>
          <p:nvPr/>
        </p:nvSpPr>
        <p:spPr>
          <a:xfrm>
            <a:off x="8065023" y="4824730"/>
            <a:ext cx="3070215" cy="72872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nSpc>
                <a:spcPct val="115000"/>
              </a:lnSpc>
              <a:spcBef>
                <a:spcPts val="0"/>
              </a:spcBef>
              <a:spcAft>
                <a:spcPts val="1000"/>
              </a:spcAft>
            </a:pPr>
            <a:r>
              <a:rPr lang="en-US" sz="1400" i="0"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Trihedron</a:t>
            </a:r>
            <a:r>
              <a:rPr lang="en-US" sz="1400" i="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Detail. Source: Phillips Petroleum Motor Hotel Addition Drawings, 1964</a:t>
            </a:r>
            <a:endParaRPr lang="en-US" sz="14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446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39946"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16944" y="6024101"/>
            <a:ext cx="7432158" cy="369332"/>
          </a:xfrm>
          <a:prstGeom prst="rect">
            <a:avLst/>
          </a:prstGeom>
          <a:noFill/>
        </p:spPr>
        <p:txBody>
          <a:bodyPr wrap="square" rtlCol="0">
            <a:spAutoFit/>
          </a:bodyPr>
          <a:lstStyle/>
          <a:p>
            <a:r>
              <a:rPr lang="en-US" b="1" dirty="0">
                <a:solidFill>
                  <a:srgbClr val="002060"/>
                </a:solidFill>
              </a:rPr>
              <a:t>APPLICATION FOR CRITERIA FOR DESIGNATION </a:t>
            </a:r>
          </a:p>
        </p:txBody>
      </p:sp>
      <p:sp>
        <p:nvSpPr>
          <p:cNvPr id="13" name="Rectangle 12">
            <a:extLst>
              <a:ext uri="{FF2B5EF4-FFF2-40B4-BE49-F238E27FC236}">
                <a16:creationId xmlns:a16="http://schemas.microsoft.com/office/drawing/2014/main" id="{080D0A5F-12F2-4AB9-BF05-7D3AE2CD2122}"/>
              </a:ext>
            </a:extLst>
          </p:cNvPr>
          <p:cNvSpPr/>
          <p:nvPr/>
        </p:nvSpPr>
        <p:spPr>
          <a:xfrm>
            <a:off x="166576" y="365982"/>
            <a:ext cx="11348484" cy="5452583"/>
          </a:xfrm>
          <a:prstGeom prst="rect">
            <a:avLst/>
          </a:prstGeom>
        </p:spPr>
        <p:txBody>
          <a:bodyPr wrap="square">
            <a:spAutoFit/>
          </a:bodyPr>
          <a:lstStyle/>
          <a:p>
            <a:pPr marL="914400" marR="0" algn="just">
              <a:lnSpc>
                <a:spcPct val="115000"/>
              </a:lnSpc>
              <a:spcBef>
                <a:spcPts val="0"/>
              </a:spcBef>
              <a:spcAft>
                <a:spcPts val="0"/>
              </a:spcAft>
            </a:pPr>
            <a:r>
              <a:rPr lang="en-US" sz="1900" b="1" u="sng" dirty="0">
                <a:latin typeface="Calibri" panose="020F0502020204030204" pitchFamily="34" charset="0"/>
                <a:ea typeface="Calibri" panose="020F0502020204030204" pitchFamily="34" charset="0"/>
                <a:cs typeface="Calibri" panose="020F0502020204030204" pitchFamily="34" charset="0"/>
              </a:rPr>
              <a:t>c. Its identification with a person or persons who significantly contributed to the development of city, state, or nation.</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15000"/>
              </a:lnSpc>
              <a:spcBef>
                <a:spcPts val="0"/>
              </a:spcBef>
              <a:spcAft>
                <a:spcPts val="0"/>
              </a:spcAft>
            </a:pPr>
            <a:r>
              <a:rPr lang="en-US" sz="1900" dirty="0">
                <a:latin typeface="Calibri" panose="020F0502020204030204" pitchFamily="34" charset="0"/>
                <a:ea typeface="Calibri" panose="020F0502020204030204" pitchFamily="34" charset="0"/>
                <a:cs typeface="Calibri" panose="020F0502020204030204" pitchFamily="34" charset="0"/>
              </a:rPr>
              <a:t>The Pier 66 Hotel Tower is significant for its association with the Phillips Petroleum Company and three of its employees: Frank Phillips, Founder, President, Chairman; Kenneth S. Adams, the company’s second President; and Richard F. Humble, lead architect of Phillips Petroleum Design and Development Department and designer of the Pier 66 Hotel Tower. Adams succeeded Franks Phillips as President in 1938 and as Chairmen and CEO in 1950. Under Adams leadership, the Phillips Petroleum Company had an aggressive capital expenditures program which expanded the company’s reach beyond the Midwest to the South and the Eastern Seaboard.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15000"/>
              </a:lnSpc>
              <a:spcBef>
                <a:spcPts val="0"/>
              </a:spcBef>
              <a:spcAft>
                <a:spcPts val="0"/>
              </a:spcAft>
            </a:pPr>
            <a:r>
              <a:rPr lang="en-US" sz="1900" dirty="0">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15000"/>
              </a:lnSpc>
              <a:spcBef>
                <a:spcPts val="0"/>
              </a:spcBef>
              <a:spcAft>
                <a:spcPts val="1000"/>
              </a:spcAft>
            </a:pPr>
            <a:r>
              <a:rPr lang="en-US" sz="1900" dirty="0">
                <a:latin typeface="Calibri" panose="020F0502020204030204" pitchFamily="34" charset="0"/>
                <a:ea typeface="Calibri" panose="020F0502020204030204" pitchFamily="34" charset="0"/>
                <a:cs typeface="Calibri" panose="020F0502020204030204" pitchFamily="34" charset="0"/>
              </a:rPr>
              <a:t>Adams strategic decision to construct a terminal at Port Everglades, develop Pier 66 Marina and Hotel and institute a gas station building program in Fort Lauderdale contributed to the growth and development of the area. The availability of more gas stations in the area afforded motorist with the opportunity for convenient and leisurely travel. As more tourists flocked to the area, there was a demand for recreational and lodging accommodations. The development of the Pier 66 Marina and Hotel created a tourist designation, local employment opportunities and stimulated the local economy. </a:t>
            </a: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976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45060"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16944" y="6024101"/>
            <a:ext cx="7432158" cy="369332"/>
          </a:xfrm>
          <a:prstGeom prst="rect">
            <a:avLst/>
          </a:prstGeom>
          <a:noFill/>
        </p:spPr>
        <p:txBody>
          <a:bodyPr wrap="square" rtlCol="0">
            <a:spAutoFit/>
          </a:bodyPr>
          <a:lstStyle/>
          <a:p>
            <a:r>
              <a:rPr lang="en-US" b="1" dirty="0">
                <a:solidFill>
                  <a:srgbClr val="002060"/>
                </a:solidFill>
              </a:rPr>
              <a:t>APPLICATION FOR CRITERIA FOR DESIGNATION </a:t>
            </a:r>
          </a:p>
        </p:txBody>
      </p:sp>
      <p:sp>
        <p:nvSpPr>
          <p:cNvPr id="11" name="Rectangle 10">
            <a:extLst>
              <a:ext uri="{FF2B5EF4-FFF2-40B4-BE49-F238E27FC236}">
                <a16:creationId xmlns:a16="http://schemas.microsoft.com/office/drawing/2014/main" id="{64F21250-6853-4111-9DCE-1565B08A63A1}"/>
              </a:ext>
            </a:extLst>
          </p:cNvPr>
          <p:cNvSpPr/>
          <p:nvPr/>
        </p:nvSpPr>
        <p:spPr>
          <a:xfrm>
            <a:off x="0" y="364726"/>
            <a:ext cx="11402659" cy="5452583"/>
          </a:xfrm>
          <a:prstGeom prst="rect">
            <a:avLst/>
          </a:prstGeom>
        </p:spPr>
        <p:txBody>
          <a:bodyPr wrap="square">
            <a:spAutoFit/>
          </a:bodyPr>
          <a:lstStyle/>
          <a:p>
            <a:pPr marL="914400" marR="0" algn="just">
              <a:lnSpc>
                <a:spcPct val="115000"/>
              </a:lnSpc>
              <a:spcBef>
                <a:spcPts val="0"/>
              </a:spcBef>
              <a:spcAft>
                <a:spcPts val="0"/>
              </a:spcAft>
            </a:pPr>
            <a:r>
              <a:rPr lang="en-US" sz="1900" b="1" u="sng" dirty="0">
                <a:latin typeface="Calibri" panose="020F0502020204030204" pitchFamily="34" charset="0"/>
                <a:ea typeface="Calibri" panose="020F0502020204030204" pitchFamily="34" charset="0"/>
                <a:cs typeface="Calibri" panose="020F0502020204030204" pitchFamily="34" charset="0"/>
              </a:rPr>
              <a:t>e. Its value as a building recognized for the quality of its architecture, and sufficient elements showing its architectural significance.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15000"/>
              </a:lnSpc>
              <a:spcBef>
                <a:spcPts val="0"/>
              </a:spcBef>
              <a:spcAft>
                <a:spcPts val="1000"/>
              </a:spcAft>
            </a:pPr>
            <a:r>
              <a:rPr lang="en-US" sz="1900" dirty="0">
                <a:latin typeface="Calibri" panose="020F0502020204030204" pitchFamily="34" charset="0"/>
                <a:ea typeface="Calibri" panose="020F0502020204030204" pitchFamily="34" charset="0"/>
                <a:cs typeface="Calibri" panose="020F0502020204030204" pitchFamily="34" charset="0"/>
              </a:rPr>
              <a:t>The Pier 66 Hotel Tower is locally significant as a distinct example of Mid-Twentieth-Century Modern design in Fort Lauderdale, FL representative of the Phillips Petroleum Company’s Design and Development and Marketing Departments embrace of the modern design ideologies influenced by trending architectural styles such as </a:t>
            </a:r>
            <a:r>
              <a:rPr lang="en-US" sz="1900" dirty="0" err="1">
                <a:latin typeface="Calibri" panose="020F0502020204030204" pitchFamily="34" charset="0"/>
                <a:ea typeface="Calibri" panose="020F0502020204030204" pitchFamily="34" charset="0"/>
                <a:cs typeface="Calibri" panose="020F0502020204030204" pitchFamily="34" charset="0"/>
              </a:rPr>
              <a:t>Googie</a:t>
            </a:r>
            <a:r>
              <a:rPr lang="en-US" sz="1900" dirty="0">
                <a:latin typeface="Calibri" panose="020F0502020204030204" pitchFamily="34" charset="0"/>
                <a:ea typeface="Calibri" panose="020F0502020204030204" pitchFamily="34" charset="0"/>
                <a:cs typeface="Calibri" panose="020F0502020204030204" pitchFamily="34" charset="0"/>
              </a:rPr>
              <a:t> and the availability of new technologies and building materials readily available after World War II. The design of the Tower’s crown, specifically the </a:t>
            </a:r>
            <a:r>
              <a:rPr lang="en-US" sz="1900" dirty="0" err="1">
                <a:latin typeface="Calibri" panose="020F0502020204030204" pitchFamily="34" charset="0"/>
                <a:ea typeface="Calibri" panose="020F0502020204030204" pitchFamily="34" charset="0"/>
                <a:cs typeface="Calibri" panose="020F0502020204030204" pitchFamily="34" charset="0"/>
              </a:rPr>
              <a:t>trihedrons</a:t>
            </a:r>
            <a:r>
              <a:rPr lang="en-US" sz="1900" dirty="0">
                <a:latin typeface="Calibri" panose="020F0502020204030204" pitchFamily="34" charset="0"/>
                <a:ea typeface="Calibri" panose="020F0502020204030204" pitchFamily="34" charset="0"/>
                <a:cs typeface="Calibri" panose="020F0502020204030204" pitchFamily="34" charset="0"/>
              </a:rPr>
              <a:t>, is influenced by the elements of the successful gas station design of the early 1950s and 1960s that featured lighted V-shaped canopies, slanted floor-to-ceiling windows, rotating Phillips 66 logo mounted high above the canopy, and even the color scheme, which is no longer visible on the crown. However, the original color remains below various painting campaigns. These elements define the Pier 66 Hotel Tower. The Tower serves a monument to the Phillips Petroleum Company and the success of their gas station expansion and rebranding program of the early 1950s and 1960s, specifically in the Fort Lauderdale area and decision to unveil the canopy protype at Pier 66. The design of the Pier 66 Hotel Tower employs many Mid-Twentieth-Century Modern buildings materials like architectural precast concrete, prestressed concrete units, porcelain enamel steel, and aluminum.  </a:t>
            </a: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8895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46083"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16944" y="6024101"/>
            <a:ext cx="7432158" cy="369332"/>
          </a:xfrm>
          <a:prstGeom prst="rect">
            <a:avLst/>
          </a:prstGeom>
          <a:noFill/>
        </p:spPr>
        <p:txBody>
          <a:bodyPr wrap="square" rtlCol="0">
            <a:spAutoFit/>
          </a:bodyPr>
          <a:lstStyle/>
          <a:p>
            <a:r>
              <a:rPr lang="en-US" b="1" dirty="0">
                <a:solidFill>
                  <a:srgbClr val="002060"/>
                </a:solidFill>
              </a:rPr>
              <a:t>APPLICATION FOR CRITERIA FOR DESIGNATION </a:t>
            </a:r>
          </a:p>
        </p:txBody>
      </p:sp>
      <p:pic>
        <p:nvPicPr>
          <p:cNvPr id="9" name="Picture 8">
            <a:extLst>
              <a:ext uri="{FF2B5EF4-FFF2-40B4-BE49-F238E27FC236}">
                <a16:creationId xmlns:a16="http://schemas.microsoft.com/office/drawing/2014/main" id="{396DD57F-5D04-4393-AA57-07FAC69542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0238" y="186734"/>
            <a:ext cx="7491524" cy="5618643"/>
          </a:xfrm>
          <a:prstGeom prst="rect">
            <a:avLst/>
          </a:prstGeom>
        </p:spPr>
      </p:pic>
    </p:spTree>
    <p:extLst>
      <p:ext uri="{BB962C8B-B14F-4D97-AF65-F5344CB8AC3E}">
        <p14:creationId xmlns:p14="http://schemas.microsoft.com/office/powerpoint/2010/main" val="3066031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32783"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20995" y="6039293"/>
            <a:ext cx="7432158" cy="369332"/>
          </a:xfrm>
          <a:prstGeom prst="rect">
            <a:avLst/>
          </a:prstGeom>
          <a:noFill/>
        </p:spPr>
        <p:txBody>
          <a:bodyPr wrap="square" rtlCol="0">
            <a:spAutoFit/>
          </a:bodyPr>
          <a:lstStyle/>
          <a:p>
            <a:r>
              <a:rPr lang="en-US" b="1" dirty="0">
                <a:solidFill>
                  <a:srgbClr val="002060"/>
                </a:solidFill>
              </a:rPr>
              <a:t>INTRODUCTION</a:t>
            </a:r>
          </a:p>
        </p:txBody>
      </p:sp>
      <p:sp>
        <p:nvSpPr>
          <p:cNvPr id="8" name="TextBox 7"/>
          <p:cNvSpPr txBox="1"/>
          <p:nvPr/>
        </p:nvSpPr>
        <p:spPr>
          <a:xfrm>
            <a:off x="6543279" y="1189545"/>
            <a:ext cx="4511251" cy="3970318"/>
          </a:xfrm>
          <a:prstGeom prst="rect">
            <a:avLst/>
          </a:prstGeom>
          <a:noFill/>
        </p:spPr>
        <p:txBody>
          <a:bodyPr wrap="square" rtlCol="0">
            <a:spAutoFit/>
          </a:bodyPr>
          <a:lstStyle/>
          <a:p>
            <a:pPr algn="just"/>
            <a:r>
              <a:rPr lang="en-US" b="1" dirty="0"/>
              <a:t>Date of Construction</a:t>
            </a:r>
            <a:r>
              <a:rPr lang="en-US" dirty="0"/>
              <a:t>: 1965</a:t>
            </a:r>
          </a:p>
          <a:p>
            <a:pPr algn="just"/>
            <a:endParaRPr lang="en-US" dirty="0"/>
          </a:p>
          <a:p>
            <a:pPr algn="just"/>
            <a:r>
              <a:rPr lang="en-US" b="1" dirty="0"/>
              <a:t>Setting</a:t>
            </a:r>
            <a:r>
              <a:rPr lang="en-US" dirty="0"/>
              <a:t>: The Pier 66 Hotel and Marina is a 22-acre parcel of land located at 2301 SE 17</a:t>
            </a:r>
            <a:r>
              <a:rPr lang="en-US" baseline="30000" dirty="0"/>
              <a:t>th</a:t>
            </a:r>
            <a:r>
              <a:rPr lang="en-US" dirty="0"/>
              <a:t> Street on the north side of the causeway/17</a:t>
            </a:r>
            <a:r>
              <a:rPr lang="en-US" baseline="30000" dirty="0"/>
              <a:t>th</a:t>
            </a:r>
            <a:r>
              <a:rPr lang="en-US" dirty="0"/>
              <a:t> Street Bridge and adjacent to the Intracoastal Waterway.</a:t>
            </a:r>
          </a:p>
          <a:p>
            <a:pPr algn="just"/>
            <a:endParaRPr lang="en-US" dirty="0"/>
          </a:p>
          <a:p>
            <a:pPr algn="just"/>
            <a:r>
              <a:rPr lang="en-US" b="1" dirty="0"/>
              <a:t>Period of Significance</a:t>
            </a:r>
            <a:r>
              <a:rPr lang="en-US" dirty="0"/>
              <a:t>:</a:t>
            </a:r>
          </a:p>
          <a:p>
            <a:pPr algn="just"/>
            <a:r>
              <a:rPr lang="en-US" dirty="0"/>
              <a:t>The period of significance extends from construction of the building in 1965 until its sale in 1985, after the Phillips Petroleum Company sold to three Fort Lauderdale businessmen.</a:t>
            </a:r>
          </a:p>
        </p:txBody>
      </p:sp>
      <p:sp>
        <p:nvSpPr>
          <p:cNvPr id="14" name="TextBox 13"/>
          <p:cNvSpPr txBox="1"/>
          <p:nvPr/>
        </p:nvSpPr>
        <p:spPr>
          <a:xfrm>
            <a:off x="569495" y="5779994"/>
            <a:ext cx="1586909" cy="307777"/>
          </a:xfrm>
          <a:prstGeom prst="rect">
            <a:avLst/>
          </a:prstGeom>
          <a:noFill/>
        </p:spPr>
        <p:txBody>
          <a:bodyPr wrap="none" rtlCol="0">
            <a:spAutoFit/>
          </a:bodyPr>
          <a:lstStyle/>
          <a:p>
            <a:r>
              <a:rPr lang="en-US" sz="1400" b="1" dirty="0">
                <a:solidFill>
                  <a:srgbClr val="002060"/>
                </a:solidFill>
              </a:rPr>
              <a:t>Pier 66, circa 1975.</a:t>
            </a:r>
          </a:p>
        </p:txBody>
      </p:sp>
      <p:pic>
        <p:nvPicPr>
          <p:cNvPr id="7" name="Picture 6">
            <a:extLst>
              <a:ext uri="{FF2B5EF4-FFF2-40B4-BE49-F238E27FC236}">
                <a16:creationId xmlns:a16="http://schemas.microsoft.com/office/drawing/2014/main" id="{05A6B201-EB56-4A0A-BA69-CE7EF5B156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8470" y="468082"/>
            <a:ext cx="4067455" cy="5311912"/>
          </a:xfrm>
          <a:prstGeom prst="rect">
            <a:avLst/>
          </a:prstGeom>
        </p:spPr>
      </p:pic>
      <p:pic>
        <p:nvPicPr>
          <p:cNvPr id="17" name="Picture 16">
            <a:extLst>
              <a:ext uri="{FF2B5EF4-FFF2-40B4-BE49-F238E27FC236}">
                <a16:creationId xmlns:a16="http://schemas.microsoft.com/office/drawing/2014/main" id="{801AD767-5791-4BC4-B4DD-3B85AAAE99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853" y="647488"/>
            <a:ext cx="5062870" cy="5054432"/>
          </a:xfrm>
          <a:prstGeom prst="rect">
            <a:avLst/>
          </a:prstGeom>
        </p:spPr>
      </p:pic>
    </p:spTree>
    <p:extLst>
      <p:ext uri="{BB962C8B-B14F-4D97-AF65-F5344CB8AC3E}">
        <p14:creationId xmlns:p14="http://schemas.microsoft.com/office/powerpoint/2010/main" val="406452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F26D135-DCBA-4951-95DC-6EA5510D4176}"/>
              </a:ext>
            </a:extLst>
          </p:cNvPr>
          <p:cNvSpPr/>
          <p:nvPr/>
        </p:nvSpPr>
        <p:spPr>
          <a:xfrm>
            <a:off x="663388" y="384582"/>
            <a:ext cx="4078941" cy="506842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33805"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20995" y="6039293"/>
            <a:ext cx="7432158" cy="369332"/>
          </a:xfrm>
          <a:prstGeom prst="rect">
            <a:avLst/>
          </a:prstGeom>
          <a:noFill/>
        </p:spPr>
        <p:txBody>
          <a:bodyPr wrap="square" rtlCol="0">
            <a:spAutoFit/>
          </a:bodyPr>
          <a:lstStyle/>
          <a:p>
            <a:r>
              <a:rPr lang="en-US" b="1" dirty="0">
                <a:solidFill>
                  <a:srgbClr val="002060"/>
                </a:solidFill>
              </a:rPr>
              <a:t>HISTORY: FRANK PHILLIPS AND THE PHILLIPS PETROLEUM COMPANY </a:t>
            </a:r>
          </a:p>
        </p:txBody>
      </p:sp>
      <p:sp>
        <p:nvSpPr>
          <p:cNvPr id="8" name="TextBox 7"/>
          <p:cNvSpPr txBox="1"/>
          <p:nvPr/>
        </p:nvSpPr>
        <p:spPr>
          <a:xfrm>
            <a:off x="4913444" y="341983"/>
            <a:ext cx="3608238" cy="5355312"/>
          </a:xfrm>
          <a:prstGeom prst="rect">
            <a:avLst/>
          </a:prstGeom>
          <a:noFill/>
        </p:spPr>
        <p:txBody>
          <a:bodyPr wrap="square" rtlCol="0">
            <a:spAutoFit/>
          </a:bodyPr>
          <a:lstStyle/>
          <a:p>
            <a:pPr algn="just"/>
            <a:r>
              <a:rPr lang="en-US" b="1" dirty="0"/>
              <a:t>Founded: </a:t>
            </a:r>
            <a:r>
              <a:rPr lang="en-US" dirty="0"/>
              <a:t>The demand for oil during WWI led the Phillips brothers to consolidate their oil holdings and found one of the most influential energy companies in the United States. Incorporated in Bartlesville, Oklahoma  by Frank and L.E. Phillips on June 13, 1917. </a:t>
            </a:r>
          </a:p>
          <a:p>
            <a:pPr algn="just"/>
            <a:endParaRPr lang="en-US" dirty="0"/>
          </a:p>
          <a:p>
            <a:pPr algn="just"/>
            <a:r>
              <a:rPr lang="en-US" b="1" dirty="0"/>
              <a:t>First Gas Station</a:t>
            </a:r>
            <a:r>
              <a:rPr lang="en-US" dirty="0"/>
              <a:t>: First Service Station is opened on November 19, 1927 in Wichita, Kansas. </a:t>
            </a:r>
          </a:p>
          <a:p>
            <a:pPr algn="just"/>
            <a:endParaRPr lang="en-US" dirty="0"/>
          </a:p>
          <a:p>
            <a:pPr algn="just"/>
            <a:r>
              <a:rPr lang="en-US" b="1" dirty="0"/>
              <a:t>First Refinery</a:t>
            </a:r>
            <a:r>
              <a:rPr lang="en-US" dirty="0"/>
              <a:t>:</a:t>
            </a:r>
          </a:p>
          <a:p>
            <a:pPr algn="just"/>
            <a:r>
              <a:rPr lang="en-US" dirty="0"/>
              <a:t>In 1927, the Phillips Petroleum Company opened its first refinery in a small town near Borger in the Texas Panhandles known today as Phillips.</a:t>
            </a:r>
          </a:p>
        </p:txBody>
      </p:sp>
      <p:sp>
        <p:nvSpPr>
          <p:cNvPr id="14" name="TextBox 13"/>
          <p:cNvSpPr txBox="1"/>
          <p:nvPr/>
        </p:nvSpPr>
        <p:spPr>
          <a:xfrm>
            <a:off x="663387" y="5453003"/>
            <a:ext cx="4078940" cy="523220"/>
          </a:xfrm>
          <a:prstGeom prst="rect">
            <a:avLst/>
          </a:prstGeom>
          <a:noFill/>
        </p:spPr>
        <p:txBody>
          <a:bodyPr wrap="square" rtlCol="0">
            <a:spAutoFit/>
          </a:bodyPr>
          <a:lstStyle/>
          <a:p>
            <a:r>
              <a:rPr lang="en-US" sz="1400" b="1" dirty="0">
                <a:solidFill>
                  <a:srgbClr val="002060"/>
                </a:solidFill>
              </a:rPr>
              <a:t>Frank Phillips (1873-1950), Founder of the Phillips Petroleum Company. Source: Business Builders in Oil </a:t>
            </a:r>
          </a:p>
        </p:txBody>
      </p:sp>
      <p:pic>
        <p:nvPicPr>
          <p:cNvPr id="3" name="Picture 2">
            <a:extLst>
              <a:ext uri="{FF2B5EF4-FFF2-40B4-BE49-F238E27FC236}">
                <a16:creationId xmlns:a16="http://schemas.microsoft.com/office/drawing/2014/main" id="{9A2C1162-2B99-49B4-B245-31B839CE8BE8}"/>
              </a:ext>
            </a:extLst>
          </p:cNvPr>
          <p:cNvPicPr>
            <a:picLocks noChangeAspect="1"/>
          </p:cNvPicPr>
          <p:nvPr/>
        </p:nvPicPr>
        <p:blipFill rotWithShape="1">
          <a:blip r:embed="rId6">
            <a:extLst>
              <a:ext uri="{28A0092B-C50C-407E-A947-70E740481C1C}">
                <a14:useLocalDpi xmlns:a14="http://schemas.microsoft.com/office/drawing/2010/main" val="0"/>
              </a:ext>
            </a:extLst>
          </a:blip>
          <a:srcRect l="5493" t="8752" r="51341" b="10129"/>
          <a:stretch/>
        </p:blipFill>
        <p:spPr>
          <a:xfrm>
            <a:off x="898739" y="607019"/>
            <a:ext cx="3608238" cy="4623547"/>
          </a:xfrm>
          <a:prstGeom prst="rect">
            <a:avLst/>
          </a:prstGeom>
        </p:spPr>
      </p:pic>
      <p:pic>
        <p:nvPicPr>
          <p:cNvPr id="9" name="Picture 8">
            <a:extLst>
              <a:ext uri="{FF2B5EF4-FFF2-40B4-BE49-F238E27FC236}">
                <a16:creationId xmlns:a16="http://schemas.microsoft.com/office/drawing/2014/main" id="{044B538E-2842-43EC-BDDA-A25B817897E0}"/>
              </a:ext>
            </a:extLst>
          </p:cNvPr>
          <p:cNvPicPr>
            <a:picLocks noChangeAspect="1"/>
          </p:cNvPicPr>
          <p:nvPr/>
        </p:nvPicPr>
        <p:blipFill rotWithShape="1">
          <a:blip r:embed="rId7">
            <a:extLst>
              <a:ext uri="{28A0092B-C50C-407E-A947-70E740481C1C}">
                <a14:useLocalDpi xmlns:a14="http://schemas.microsoft.com/office/drawing/2010/main" val="0"/>
              </a:ext>
            </a:extLst>
          </a:blip>
          <a:srcRect l="81767" t="5270" r="734" b="44652"/>
          <a:stretch/>
        </p:blipFill>
        <p:spPr>
          <a:xfrm>
            <a:off x="8973670" y="386909"/>
            <a:ext cx="2572871" cy="5068423"/>
          </a:xfrm>
          <a:prstGeom prst="rect">
            <a:avLst/>
          </a:prstGeom>
        </p:spPr>
      </p:pic>
      <p:sp>
        <p:nvSpPr>
          <p:cNvPr id="15" name="TextBox 14">
            <a:extLst>
              <a:ext uri="{FF2B5EF4-FFF2-40B4-BE49-F238E27FC236}">
                <a16:creationId xmlns:a16="http://schemas.microsoft.com/office/drawing/2014/main" id="{67BE2D39-2D09-48E6-84AB-A7AFC97F2C0F}"/>
              </a:ext>
            </a:extLst>
          </p:cNvPr>
          <p:cNvSpPr txBox="1"/>
          <p:nvPr/>
        </p:nvSpPr>
        <p:spPr>
          <a:xfrm>
            <a:off x="8973669" y="5453006"/>
            <a:ext cx="2572871" cy="523220"/>
          </a:xfrm>
          <a:prstGeom prst="rect">
            <a:avLst/>
          </a:prstGeom>
          <a:noFill/>
        </p:spPr>
        <p:txBody>
          <a:bodyPr wrap="square" rtlCol="0">
            <a:spAutoFit/>
          </a:bodyPr>
          <a:lstStyle/>
          <a:p>
            <a:r>
              <a:rPr lang="en-US" sz="1400" b="1" dirty="0">
                <a:solidFill>
                  <a:srgbClr val="002060"/>
                </a:solidFill>
              </a:rPr>
              <a:t>L.E. (left) and Frank Phillips. Source: Business Builders in Oil </a:t>
            </a:r>
          </a:p>
        </p:txBody>
      </p:sp>
    </p:spTree>
    <p:extLst>
      <p:ext uri="{BB962C8B-B14F-4D97-AF65-F5344CB8AC3E}">
        <p14:creationId xmlns:p14="http://schemas.microsoft.com/office/powerpoint/2010/main" val="63687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40968"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20995" y="6039293"/>
            <a:ext cx="7432158" cy="369332"/>
          </a:xfrm>
          <a:prstGeom prst="rect">
            <a:avLst/>
          </a:prstGeom>
          <a:noFill/>
        </p:spPr>
        <p:txBody>
          <a:bodyPr wrap="square" rtlCol="0">
            <a:spAutoFit/>
          </a:bodyPr>
          <a:lstStyle/>
          <a:p>
            <a:r>
              <a:rPr lang="en-US" b="1" dirty="0">
                <a:solidFill>
                  <a:srgbClr val="002060"/>
                </a:solidFill>
              </a:rPr>
              <a:t>HISTORY: FRANK PHILLIPS AND THE PHILLIPS PETROLEUM COMPANY </a:t>
            </a:r>
          </a:p>
        </p:txBody>
      </p:sp>
      <p:pic>
        <p:nvPicPr>
          <p:cNvPr id="11" name="Picture 10">
            <a:extLst>
              <a:ext uri="{FF2B5EF4-FFF2-40B4-BE49-F238E27FC236}">
                <a16:creationId xmlns:a16="http://schemas.microsoft.com/office/drawing/2014/main" id="{41D5A1D8-25F9-4643-B45F-9304DF067AD9}"/>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52336" t="-1" r="4928" b="61673"/>
          <a:stretch/>
        </p:blipFill>
        <p:spPr>
          <a:xfrm>
            <a:off x="2323706" y="582917"/>
            <a:ext cx="7544588" cy="4647258"/>
          </a:xfrm>
          <a:prstGeom prst="rect">
            <a:avLst/>
          </a:prstGeom>
        </p:spPr>
      </p:pic>
      <p:sp>
        <p:nvSpPr>
          <p:cNvPr id="13" name="TextBox 12">
            <a:extLst>
              <a:ext uri="{FF2B5EF4-FFF2-40B4-BE49-F238E27FC236}">
                <a16:creationId xmlns:a16="http://schemas.microsoft.com/office/drawing/2014/main" id="{0F520117-9137-4F49-9632-5C1E59892827}"/>
              </a:ext>
            </a:extLst>
          </p:cNvPr>
          <p:cNvSpPr txBox="1"/>
          <p:nvPr/>
        </p:nvSpPr>
        <p:spPr>
          <a:xfrm>
            <a:off x="2419399" y="5230175"/>
            <a:ext cx="5668058" cy="307777"/>
          </a:xfrm>
          <a:prstGeom prst="rect">
            <a:avLst/>
          </a:prstGeom>
          <a:noFill/>
        </p:spPr>
        <p:txBody>
          <a:bodyPr wrap="square" rtlCol="0">
            <a:spAutoFit/>
          </a:bodyPr>
          <a:lstStyle/>
          <a:p>
            <a:r>
              <a:rPr lang="en-US" sz="1400" b="1" dirty="0">
                <a:solidFill>
                  <a:srgbClr val="002060"/>
                </a:solidFill>
              </a:rPr>
              <a:t>The Phillips 66 station, the first ever built. Source: Business Builders in Oil </a:t>
            </a:r>
          </a:p>
        </p:txBody>
      </p:sp>
    </p:spTree>
    <p:extLst>
      <p:ext uri="{BB962C8B-B14F-4D97-AF65-F5344CB8AC3E}">
        <p14:creationId xmlns:p14="http://schemas.microsoft.com/office/powerpoint/2010/main" val="137974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34829"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20995" y="6039293"/>
            <a:ext cx="7432158" cy="369332"/>
          </a:xfrm>
          <a:prstGeom prst="rect">
            <a:avLst/>
          </a:prstGeom>
          <a:noFill/>
        </p:spPr>
        <p:txBody>
          <a:bodyPr wrap="square" rtlCol="0">
            <a:spAutoFit/>
          </a:bodyPr>
          <a:lstStyle/>
          <a:p>
            <a:r>
              <a:rPr lang="en-US" b="1" dirty="0">
                <a:solidFill>
                  <a:srgbClr val="002060"/>
                </a:solidFill>
              </a:rPr>
              <a:t>HISTORY: LOGO DEVELOPMENT AND KENNETH S. ADAMS</a:t>
            </a:r>
          </a:p>
        </p:txBody>
      </p:sp>
      <p:sp>
        <p:nvSpPr>
          <p:cNvPr id="8" name="TextBox 7"/>
          <p:cNvSpPr txBox="1"/>
          <p:nvPr/>
        </p:nvSpPr>
        <p:spPr>
          <a:xfrm>
            <a:off x="5765578" y="1778056"/>
            <a:ext cx="4375149" cy="2862322"/>
          </a:xfrm>
          <a:prstGeom prst="rect">
            <a:avLst/>
          </a:prstGeom>
          <a:noFill/>
        </p:spPr>
        <p:txBody>
          <a:bodyPr wrap="square" rtlCol="0">
            <a:spAutoFit/>
          </a:bodyPr>
          <a:lstStyle/>
          <a:p>
            <a:pPr algn="just"/>
            <a:r>
              <a:rPr lang="en-US" b="1" dirty="0"/>
              <a:t>Branded: </a:t>
            </a:r>
            <a:r>
              <a:rPr lang="en-US" dirty="0"/>
              <a:t>Continued financial success supported the advancement and refinement of the Phillips Petroleum Product, which yielded a superior product that helped cars run more smoothly and start more easily in cold weather. The Phillips Petroleum tested its new product on U.S. Highway 66 in Oklahoma when the car reached almost 66 miles per hour. This inspired the name Phillips 66. </a:t>
            </a:r>
          </a:p>
        </p:txBody>
      </p:sp>
      <p:sp>
        <p:nvSpPr>
          <p:cNvPr id="14" name="TextBox 13"/>
          <p:cNvSpPr txBox="1"/>
          <p:nvPr/>
        </p:nvSpPr>
        <p:spPr>
          <a:xfrm>
            <a:off x="2708963" y="4640378"/>
            <a:ext cx="2870627" cy="523220"/>
          </a:xfrm>
          <a:prstGeom prst="rect">
            <a:avLst/>
          </a:prstGeom>
          <a:noFill/>
        </p:spPr>
        <p:txBody>
          <a:bodyPr wrap="square" rtlCol="0">
            <a:spAutoFit/>
          </a:bodyPr>
          <a:lstStyle/>
          <a:p>
            <a:r>
              <a:rPr lang="en-US" sz="1400" b="1" dirty="0">
                <a:solidFill>
                  <a:srgbClr val="002060"/>
                </a:solidFill>
              </a:rPr>
              <a:t>Phillips 66 logo. Source: Business Builders in Oil </a:t>
            </a:r>
          </a:p>
        </p:txBody>
      </p:sp>
      <p:pic>
        <p:nvPicPr>
          <p:cNvPr id="11" name="Picture 10">
            <a:extLst>
              <a:ext uri="{FF2B5EF4-FFF2-40B4-BE49-F238E27FC236}">
                <a16:creationId xmlns:a16="http://schemas.microsoft.com/office/drawing/2014/main" id="{41D5A1D8-25F9-4643-B45F-9304DF067AD9}"/>
              </a:ext>
            </a:extLst>
          </p:cNvPr>
          <p:cNvPicPr>
            <a:picLocks noChangeAspect="1"/>
          </p:cNvPicPr>
          <p:nvPr/>
        </p:nvPicPr>
        <p:blipFill rotWithShape="1">
          <a:blip r:embed="rId6">
            <a:extLst>
              <a:ext uri="{28A0092B-C50C-407E-A947-70E740481C1C}">
                <a14:useLocalDpi xmlns:a14="http://schemas.microsoft.com/office/drawing/2010/main" val="0"/>
              </a:ext>
            </a:extLst>
          </a:blip>
          <a:srcRect l="3153" t="18884" r="79434" b="53211"/>
          <a:stretch/>
        </p:blipFill>
        <p:spPr>
          <a:xfrm>
            <a:off x="2708963" y="1481414"/>
            <a:ext cx="2841812" cy="3127850"/>
          </a:xfrm>
          <a:prstGeom prst="rect">
            <a:avLst/>
          </a:prstGeom>
        </p:spPr>
      </p:pic>
    </p:spTree>
    <p:extLst>
      <p:ext uri="{BB962C8B-B14F-4D97-AF65-F5344CB8AC3E}">
        <p14:creationId xmlns:p14="http://schemas.microsoft.com/office/powerpoint/2010/main" val="165640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41991"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20995" y="6039293"/>
            <a:ext cx="7432158" cy="369332"/>
          </a:xfrm>
          <a:prstGeom prst="rect">
            <a:avLst/>
          </a:prstGeom>
          <a:noFill/>
        </p:spPr>
        <p:txBody>
          <a:bodyPr wrap="square" rtlCol="0">
            <a:spAutoFit/>
          </a:bodyPr>
          <a:lstStyle/>
          <a:p>
            <a:r>
              <a:rPr lang="en-US" b="1" dirty="0">
                <a:solidFill>
                  <a:srgbClr val="002060"/>
                </a:solidFill>
              </a:rPr>
              <a:t>HISTORY: LOGO DEVELOPMENT AND KENNETH S. ADAMS</a:t>
            </a:r>
          </a:p>
        </p:txBody>
      </p:sp>
      <p:sp>
        <p:nvSpPr>
          <p:cNvPr id="8" name="TextBox 7"/>
          <p:cNvSpPr txBox="1"/>
          <p:nvPr/>
        </p:nvSpPr>
        <p:spPr>
          <a:xfrm>
            <a:off x="1095154" y="1215600"/>
            <a:ext cx="5208285" cy="3970318"/>
          </a:xfrm>
          <a:prstGeom prst="rect">
            <a:avLst/>
          </a:prstGeom>
          <a:noFill/>
        </p:spPr>
        <p:txBody>
          <a:bodyPr wrap="square" rtlCol="0">
            <a:spAutoFit/>
          </a:bodyPr>
          <a:lstStyle/>
          <a:p>
            <a:pPr algn="just"/>
            <a:r>
              <a:rPr lang="en-US" b="1" dirty="0"/>
              <a:t>Company Advancement During the Great Depression and WWII</a:t>
            </a:r>
            <a:r>
              <a:rPr lang="en-US" dirty="0"/>
              <a:t>: Kenneth S. (Boots) Adams was promoted to assistant to the President, Frank Phillips in 1932. In 1938, Adams succeeded Frank Phillips as President. The Phillips Petroleum Company advanced during the Depression years and secured the company’s growth and continued success during World War (1938-1945) and thereafter. </a:t>
            </a:r>
          </a:p>
          <a:p>
            <a:pPr algn="just"/>
            <a:endParaRPr lang="en-US" dirty="0"/>
          </a:p>
          <a:p>
            <a:pPr algn="just"/>
            <a:r>
              <a:rPr lang="en-US" b="1" dirty="0"/>
              <a:t>Company Advancement Post World War II:</a:t>
            </a:r>
            <a:endParaRPr lang="en-US" dirty="0"/>
          </a:p>
          <a:p>
            <a:pPr algn="just"/>
            <a:r>
              <a:rPr lang="en-US" dirty="0"/>
              <a:t>Phillips died in 1950, and Adams succeed him as Chairman and CEO. Under Adams, the capital expansion program was ambitious expanding beyond the Midwest to the South and Atlantic Seaboard.</a:t>
            </a:r>
          </a:p>
        </p:txBody>
      </p:sp>
      <p:sp>
        <p:nvSpPr>
          <p:cNvPr id="15" name="TextBox 14">
            <a:extLst>
              <a:ext uri="{FF2B5EF4-FFF2-40B4-BE49-F238E27FC236}">
                <a16:creationId xmlns:a16="http://schemas.microsoft.com/office/drawing/2014/main" id="{67BE2D39-2D09-48E6-84AB-A7AFC97F2C0F}"/>
              </a:ext>
            </a:extLst>
          </p:cNvPr>
          <p:cNvSpPr txBox="1"/>
          <p:nvPr/>
        </p:nvSpPr>
        <p:spPr>
          <a:xfrm>
            <a:off x="6965801" y="4386869"/>
            <a:ext cx="2899440" cy="954107"/>
          </a:xfrm>
          <a:prstGeom prst="rect">
            <a:avLst/>
          </a:prstGeom>
          <a:noFill/>
        </p:spPr>
        <p:txBody>
          <a:bodyPr wrap="square" rtlCol="0">
            <a:spAutoFit/>
          </a:bodyPr>
          <a:lstStyle/>
          <a:p>
            <a:r>
              <a:rPr lang="en-US" sz="1400" b="1" dirty="0">
                <a:solidFill>
                  <a:srgbClr val="002060"/>
                </a:solidFill>
              </a:rPr>
              <a:t>Kenneth S. Adams. Source: Fort Lauderdale news, Phillips 66 Grows in State: Adams is ‘Florida’ Friends, 1966.</a:t>
            </a:r>
          </a:p>
        </p:txBody>
      </p:sp>
      <p:pic>
        <p:nvPicPr>
          <p:cNvPr id="6" name="Picture 5">
            <a:extLst>
              <a:ext uri="{FF2B5EF4-FFF2-40B4-BE49-F238E27FC236}">
                <a16:creationId xmlns:a16="http://schemas.microsoft.com/office/drawing/2014/main" id="{18CD8D42-EFE5-4F78-8BA1-AA385F691C99}"/>
              </a:ext>
            </a:extLst>
          </p:cNvPr>
          <p:cNvPicPr>
            <a:picLocks noChangeAspect="1"/>
          </p:cNvPicPr>
          <p:nvPr/>
        </p:nvPicPr>
        <p:blipFill rotWithShape="1">
          <a:blip r:embed="rId6">
            <a:extLst>
              <a:ext uri="{28A0092B-C50C-407E-A947-70E740481C1C}">
                <a14:useLocalDpi xmlns:a14="http://schemas.microsoft.com/office/drawing/2010/main" val="0"/>
              </a:ext>
            </a:extLst>
          </a:blip>
          <a:srcRect l="29282" t="15817" r="27960" b="51634"/>
          <a:stretch/>
        </p:blipFill>
        <p:spPr>
          <a:xfrm>
            <a:off x="6994616" y="981684"/>
            <a:ext cx="2841811" cy="3408835"/>
          </a:xfrm>
          <a:prstGeom prst="rect">
            <a:avLst/>
          </a:prstGeom>
        </p:spPr>
      </p:pic>
    </p:spTree>
    <p:extLst>
      <p:ext uri="{BB962C8B-B14F-4D97-AF65-F5344CB8AC3E}">
        <p14:creationId xmlns:p14="http://schemas.microsoft.com/office/powerpoint/2010/main" val="17973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35853"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20995" y="6039293"/>
            <a:ext cx="7432158" cy="369332"/>
          </a:xfrm>
          <a:prstGeom prst="rect">
            <a:avLst/>
          </a:prstGeom>
          <a:noFill/>
        </p:spPr>
        <p:txBody>
          <a:bodyPr wrap="square" rtlCol="0">
            <a:spAutoFit/>
          </a:bodyPr>
          <a:lstStyle/>
          <a:p>
            <a:r>
              <a:rPr lang="en-US" b="1" dirty="0">
                <a:solidFill>
                  <a:srgbClr val="002060"/>
                </a:solidFill>
              </a:rPr>
              <a:t>HISTORY: ADAMS AND FORT LAUDERDALE </a:t>
            </a:r>
          </a:p>
        </p:txBody>
      </p:sp>
      <p:sp>
        <p:nvSpPr>
          <p:cNvPr id="8" name="TextBox 7"/>
          <p:cNvSpPr txBox="1"/>
          <p:nvPr/>
        </p:nvSpPr>
        <p:spPr>
          <a:xfrm>
            <a:off x="7291181" y="171243"/>
            <a:ext cx="4505115" cy="5807487"/>
          </a:xfrm>
          <a:prstGeom prst="rect">
            <a:avLst/>
          </a:prstGeom>
          <a:noFill/>
        </p:spPr>
        <p:txBody>
          <a:bodyPr wrap="square" rtlCol="0">
            <a:spAutoFit/>
          </a:bodyPr>
          <a:lstStyle/>
          <a:p>
            <a:pPr algn="just">
              <a:lnSpc>
                <a:spcPct val="115000"/>
              </a:lnSpc>
              <a:spcAft>
                <a:spcPts val="1000"/>
              </a:spcAft>
            </a:pPr>
            <a:r>
              <a:rPr lang="en-US" b="1" dirty="0"/>
              <a:t>Location, location, location: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Adams understood that Fort Lauderdale was an ideal place for the Company’s growth initiatives and announced their intentions for investment and expansion in Fort Lauderdale unveiling plans for the development of a 22-acre  property adjacent to the Causeway at SE 17</a:t>
            </a:r>
            <a:r>
              <a:rPr lang="en-US"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th</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Street and the Intracoastal Waterway, a 29-acre site at Port Everglades, and institution of a gas station building program. The Company constructed a terminal at Port Everglades that was supplied from the company’s refinery on the Texas gulf coast. The strategic development and proximity of Pier 66, the terminal at the Port, and local gas stations contributed to the success of Phillips Petroleum Company’s expansion in Fort Lauderdale.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F520117-9137-4F49-9632-5C1E59892827}"/>
              </a:ext>
            </a:extLst>
          </p:cNvPr>
          <p:cNvSpPr txBox="1"/>
          <p:nvPr/>
        </p:nvSpPr>
        <p:spPr>
          <a:xfrm>
            <a:off x="428476" y="5523091"/>
            <a:ext cx="5112821" cy="307777"/>
          </a:xfrm>
          <a:prstGeom prst="rect">
            <a:avLst/>
          </a:prstGeom>
          <a:noFill/>
        </p:spPr>
        <p:txBody>
          <a:bodyPr wrap="square" rtlCol="0">
            <a:spAutoFit/>
          </a:bodyPr>
          <a:lstStyle/>
          <a:p>
            <a:r>
              <a:rPr lang="en-US" sz="1400" b="1" dirty="0">
                <a:solidFill>
                  <a:srgbClr val="002060"/>
                </a:solidFill>
              </a:rPr>
              <a:t>Map Date: 1947, Land Atlas, Broward County , FL</a:t>
            </a:r>
          </a:p>
        </p:txBody>
      </p:sp>
      <p:pic>
        <p:nvPicPr>
          <p:cNvPr id="10" name="Picture 9">
            <a:extLst>
              <a:ext uri="{FF2B5EF4-FFF2-40B4-BE49-F238E27FC236}">
                <a16:creationId xmlns:a16="http://schemas.microsoft.com/office/drawing/2014/main" id="{9580EADF-5E19-4D07-A55E-F6252D179E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995" y="552894"/>
            <a:ext cx="6410094" cy="5002961"/>
          </a:xfrm>
          <a:prstGeom prst="rect">
            <a:avLst/>
          </a:prstGeom>
        </p:spPr>
      </p:pic>
      <p:sp>
        <p:nvSpPr>
          <p:cNvPr id="12" name="Oval 11">
            <a:extLst>
              <a:ext uri="{FF2B5EF4-FFF2-40B4-BE49-F238E27FC236}">
                <a16:creationId xmlns:a16="http://schemas.microsoft.com/office/drawing/2014/main" id="{495022C9-FD12-4F22-BF87-78400C1D8CF5}"/>
              </a:ext>
            </a:extLst>
          </p:cNvPr>
          <p:cNvSpPr/>
          <p:nvPr/>
        </p:nvSpPr>
        <p:spPr>
          <a:xfrm>
            <a:off x="4669149" y="1868605"/>
            <a:ext cx="951165" cy="5572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5F96668-266E-4F56-B124-6D55051B8010}"/>
              </a:ext>
            </a:extLst>
          </p:cNvPr>
          <p:cNvCxnSpPr>
            <a:cxnSpLocks/>
          </p:cNvCxnSpPr>
          <p:nvPr/>
        </p:nvCxnSpPr>
        <p:spPr>
          <a:xfrm>
            <a:off x="4282487" y="1705124"/>
            <a:ext cx="1084493" cy="3718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F564450-BC00-471B-B074-EA88E0A833F0}"/>
              </a:ext>
            </a:extLst>
          </p:cNvPr>
          <p:cNvSpPr txBox="1"/>
          <p:nvPr/>
        </p:nvSpPr>
        <p:spPr>
          <a:xfrm>
            <a:off x="3050320" y="1402338"/>
            <a:ext cx="1282723" cy="461665"/>
          </a:xfrm>
          <a:prstGeom prst="rect">
            <a:avLst/>
          </a:prstGeom>
          <a:solidFill>
            <a:schemeClr val="bg1">
              <a:lumMod val="95000"/>
            </a:schemeClr>
          </a:solidFill>
        </p:spPr>
        <p:txBody>
          <a:bodyPr wrap="none" rtlCol="0">
            <a:spAutoFit/>
          </a:bodyPr>
          <a:lstStyle/>
          <a:p>
            <a:r>
              <a:rPr lang="en-US" sz="1200" b="1" dirty="0">
                <a:solidFill>
                  <a:srgbClr val="FF0000"/>
                </a:solidFill>
              </a:rPr>
              <a:t>PIER 66 MARINA </a:t>
            </a:r>
          </a:p>
          <a:p>
            <a:r>
              <a:rPr lang="en-US" sz="1200" b="1" dirty="0">
                <a:solidFill>
                  <a:srgbClr val="FF0000"/>
                </a:solidFill>
              </a:rPr>
              <a:t>SITE</a:t>
            </a:r>
          </a:p>
        </p:txBody>
      </p:sp>
      <p:sp>
        <p:nvSpPr>
          <p:cNvPr id="18" name="TextBox 17">
            <a:extLst>
              <a:ext uri="{FF2B5EF4-FFF2-40B4-BE49-F238E27FC236}">
                <a16:creationId xmlns:a16="http://schemas.microsoft.com/office/drawing/2014/main" id="{9F175235-2793-411F-9858-CCB69B3485EF}"/>
              </a:ext>
            </a:extLst>
          </p:cNvPr>
          <p:cNvSpPr txBox="1"/>
          <p:nvPr/>
        </p:nvSpPr>
        <p:spPr>
          <a:xfrm>
            <a:off x="3117075" y="2777375"/>
            <a:ext cx="1395575" cy="276999"/>
          </a:xfrm>
          <a:prstGeom prst="rect">
            <a:avLst/>
          </a:prstGeom>
          <a:solidFill>
            <a:schemeClr val="bg1">
              <a:lumMod val="95000"/>
            </a:schemeClr>
          </a:solidFill>
        </p:spPr>
        <p:txBody>
          <a:bodyPr wrap="none" rtlCol="0">
            <a:spAutoFit/>
          </a:bodyPr>
          <a:lstStyle/>
          <a:p>
            <a:r>
              <a:rPr lang="en-US" sz="1200" b="1" dirty="0">
                <a:solidFill>
                  <a:srgbClr val="FF0000"/>
                </a:solidFill>
              </a:rPr>
              <a:t>PORT EVERGLADES</a:t>
            </a:r>
          </a:p>
        </p:txBody>
      </p:sp>
    </p:spTree>
    <p:extLst>
      <p:ext uri="{BB962C8B-B14F-4D97-AF65-F5344CB8AC3E}">
        <p14:creationId xmlns:p14="http://schemas.microsoft.com/office/powerpoint/2010/main" val="16969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633543186"/>
              </p:ext>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1067" name="CorelDRAW" r:id="rId4" imgW="3440712" imgH="745028" progId="CorelDraw.Graphic.17">
                  <p:embed/>
                </p:oleObj>
              </mc:Choice>
              <mc:Fallback>
                <p:oleObj name="CorelDRAW" r:id="rId4" imgW="3440712" imgH="745028" progId="CorelDraw.Graphic.17">
                  <p:embed/>
                  <p:pic>
                    <p:nvPicPr>
                      <p:cNvPr id="0" name=""/>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6" name="TextBox 5"/>
          <p:cNvSpPr txBox="1"/>
          <p:nvPr/>
        </p:nvSpPr>
        <p:spPr>
          <a:xfrm>
            <a:off x="489097" y="6298997"/>
            <a:ext cx="7432158" cy="369332"/>
          </a:xfrm>
          <a:prstGeom prst="rect">
            <a:avLst/>
          </a:prstGeom>
          <a:noFill/>
        </p:spPr>
        <p:txBody>
          <a:bodyPr wrap="square" rtlCol="0">
            <a:spAutoFit/>
          </a:bodyPr>
          <a:lstStyle/>
          <a:p>
            <a:r>
              <a:rPr lang="en-US" b="1" dirty="0">
                <a:solidFill>
                  <a:srgbClr val="002060"/>
                </a:solidFill>
              </a:rPr>
              <a:t>PIER 66 MARINA MASTER PLAN 1955-56</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03" y="139065"/>
            <a:ext cx="8956491" cy="5787664"/>
          </a:xfrm>
          <a:prstGeom prst="rect">
            <a:avLst/>
          </a:prstGeom>
        </p:spPr>
      </p:pic>
      <p:sp>
        <p:nvSpPr>
          <p:cNvPr id="8" name="Oval 7"/>
          <p:cNvSpPr/>
          <p:nvPr/>
        </p:nvSpPr>
        <p:spPr>
          <a:xfrm>
            <a:off x="2211572" y="1084521"/>
            <a:ext cx="712381" cy="7123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401446" y="2009275"/>
            <a:ext cx="1101122" cy="902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86266" y="3200400"/>
            <a:ext cx="1077060" cy="9409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89158" y="2129589"/>
            <a:ext cx="4162926" cy="958247"/>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7102" y="766398"/>
            <a:ext cx="2124299" cy="307777"/>
          </a:xfrm>
          <a:prstGeom prst="rect">
            <a:avLst/>
          </a:prstGeom>
          <a:noFill/>
        </p:spPr>
        <p:txBody>
          <a:bodyPr wrap="none" rtlCol="0">
            <a:spAutoFit/>
          </a:bodyPr>
          <a:lstStyle/>
          <a:p>
            <a:r>
              <a:rPr lang="en-US" sz="1400" b="1" dirty="0">
                <a:solidFill>
                  <a:srgbClr val="0070C0"/>
                </a:solidFill>
              </a:rPr>
              <a:t>MARINE SERVICE STATION</a:t>
            </a:r>
          </a:p>
        </p:txBody>
      </p:sp>
      <p:sp>
        <p:nvSpPr>
          <p:cNvPr id="16" name="TextBox 15"/>
          <p:cNvSpPr txBox="1"/>
          <p:nvPr/>
        </p:nvSpPr>
        <p:spPr>
          <a:xfrm>
            <a:off x="614439" y="3598309"/>
            <a:ext cx="1680525" cy="523220"/>
          </a:xfrm>
          <a:prstGeom prst="rect">
            <a:avLst/>
          </a:prstGeom>
          <a:noFill/>
        </p:spPr>
        <p:txBody>
          <a:bodyPr wrap="none" rtlCol="0">
            <a:spAutoFit/>
          </a:bodyPr>
          <a:lstStyle/>
          <a:p>
            <a:r>
              <a:rPr lang="en-US" sz="1400" b="1" dirty="0">
                <a:solidFill>
                  <a:srgbClr val="0070C0"/>
                </a:solidFill>
              </a:rPr>
              <a:t>MARINE </a:t>
            </a:r>
          </a:p>
          <a:p>
            <a:r>
              <a:rPr lang="en-US" sz="1400" b="1" dirty="0">
                <a:solidFill>
                  <a:srgbClr val="0070C0"/>
                </a:solidFill>
              </a:rPr>
              <a:t>SUPPORT FACILITIES</a:t>
            </a:r>
          </a:p>
        </p:txBody>
      </p:sp>
      <p:sp>
        <p:nvSpPr>
          <p:cNvPr id="17" name="TextBox 16"/>
          <p:cNvSpPr txBox="1"/>
          <p:nvPr/>
        </p:nvSpPr>
        <p:spPr>
          <a:xfrm>
            <a:off x="9632764" y="3110538"/>
            <a:ext cx="1893019" cy="523220"/>
          </a:xfrm>
          <a:prstGeom prst="rect">
            <a:avLst/>
          </a:prstGeom>
          <a:noFill/>
        </p:spPr>
        <p:txBody>
          <a:bodyPr wrap="none" rtlCol="0">
            <a:spAutoFit/>
          </a:bodyPr>
          <a:lstStyle/>
          <a:p>
            <a:r>
              <a:rPr lang="en-US" sz="1400" b="1" dirty="0">
                <a:solidFill>
                  <a:srgbClr val="0070C0"/>
                </a:solidFill>
              </a:rPr>
              <a:t>AUTOMOBILE SERVICE </a:t>
            </a:r>
          </a:p>
          <a:p>
            <a:r>
              <a:rPr lang="en-US" sz="1400" b="1" dirty="0">
                <a:solidFill>
                  <a:srgbClr val="0070C0"/>
                </a:solidFill>
              </a:rPr>
              <a:t>STATION</a:t>
            </a:r>
          </a:p>
        </p:txBody>
      </p:sp>
      <p:sp>
        <p:nvSpPr>
          <p:cNvPr id="24" name="TextBox 23"/>
          <p:cNvSpPr txBox="1"/>
          <p:nvPr/>
        </p:nvSpPr>
        <p:spPr>
          <a:xfrm>
            <a:off x="9666427" y="2325708"/>
            <a:ext cx="1922386" cy="523220"/>
          </a:xfrm>
          <a:prstGeom prst="rect">
            <a:avLst/>
          </a:prstGeom>
          <a:noFill/>
        </p:spPr>
        <p:txBody>
          <a:bodyPr wrap="none" rtlCol="0">
            <a:spAutoFit/>
          </a:bodyPr>
          <a:lstStyle/>
          <a:p>
            <a:pPr algn="ctr"/>
            <a:r>
              <a:rPr lang="en-US" sz="1400" b="1" dirty="0">
                <a:solidFill>
                  <a:srgbClr val="0070C0"/>
                </a:solidFill>
              </a:rPr>
              <a:t>FUTURE MOTOR HOTEL</a:t>
            </a:r>
          </a:p>
          <a:p>
            <a:pPr algn="ctr"/>
            <a:r>
              <a:rPr lang="en-US" sz="1400" b="1" dirty="0">
                <a:solidFill>
                  <a:srgbClr val="0070C0"/>
                </a:solidFill>
              </a:rPr>
              <a:t>FACILITIES</a:t>
            </a:r>
          </a:p>
        </p:txBody>
      </p:sp>
      <p:cxnSp>
        <p:nvCxnSpPr>
          <p:cNvPr id="26" name="Straight Arrow Connector 25"/>
          <p:cNvCxnSpPr/>
          <p:nvPr/>
        </p:nvCxnSpPr>
        <p:spPr>
          <a:xfrm flipH="1">
            <a:off x="5281863" y="1684421"/>
            <a:ext cx="814137" cy="776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18556" y="4628150"/>
            <a:ext cx="1649234" cy="307777"/>
          </a:xfrm>
          <a:prstGeom prst="rect">
            <a:avLst/>
          </a:prstGeom>
          <a:noFill/>
        </p:spPr>
        <p:txBody>
          <a:bodyPr wrap="none" rtlCol="0">
            <a:spAutoFit/>
          </a:bodyPr>
          <a:lstStyle/>
          <a:p>
            <a:r>
              <a:rPr lang="en-US" sz="1400" b="1" dirty="0">
                <a:solidFill>
                  <a:srgbClr val="0070C0"/>
                </a:solidFill>
              </a:rPr>
              <a:t>PARKING FACILITIES</a:t>
            </a:r>
          </a:p>
        </p:txBody>
      </p:sp>
      <p:cxnSp>
        <p:nvCxnSpPr>
          <p:cNvPr id="29" name="Straight Arrow Connector 28"/>
          <p:cNvCxnSpPr>
            <a:cxnSpLocks/>
          </p:cNvCxnSpPr>
          <p:nvPr/>
        </p:nvCxnSpPr>
        <p:spPr>
          <a:xfrm flipH="1">
            <a:off x="7098632" y="3429000"/>
            <a:ext cx="2591774" cy="1443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1"/>
          </p:cNvCxnSpPr>
          <p:nvPr/>
        </p:nvCxnSpPr>
        <p:spPr>
          <a:xfrm flipH="1">
            <a:off x="2779296" y="920287"/>
            <a:ext cx="6897806" cy="7129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952007" y="2677367"/>
            <a:ext cx="1212298" cy="19507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a:stCxn id="24" idx="1"/>
          </p:cNvCxnSpPr>
          <p:nvPr/>
        </p:nvCxnSpPr>
        <p:spPr>
          <a:xfrm flipH="1">
            <a:off x="7098635" y="2587318"/>
            <a:ext cx="2567792" cy="213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rot="20136074">
            <a:off x="7098632" y="4824663"/>
            <a:ext cx="854521" cy="421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flipH="1">
            <a:off x="7760368" y="4141381"/>
            <a:ext cx="1930038" cy="794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66427" y="3791147"/>
            <a:ext cx="1958613" cy="523220"/>
          </a:xfrm>
          <a:prstGeom prst="rect">
            <a:avLst/>
          </a:prstGeom>
          <a:noFill/>
        </p:spPr>
        <p:txBody>
          <a:bodyPr wrap="none" rtlCol="0">
            <a:spAutoFit/>
          </a:bodyPr>
          <a:lstStyle/>
          <a:p>
            <a:r>
              <a:rPr lang="en-US" sz="1400" b="1" dirty="0">
                <a:solidFill>
                  <a:srgbClr val="0070C0"/>
                </a:solidFill>
              </a:rPr>
              <a:t>ARCHITECT CLARENCE</a:t>
            </a:r>
          </a:p>
          <a:p>
            <a:r>
              <a:rPr lang="en-US" sz="1400" b="1" dirty="0">
                <a:solidFill>
                  <a:srgbClr val="0070C0"/>
                </a:solidFill>
              </a:rPr>
              <a:t>REINHARDT SIGNATURE</a:t>
            </a:r>
          </a:p>
        </p:txBody>
      </p:sp>
      <p:sp>
        <p:nvSpPr>
          <p:cNvPr id="46" name="TextBox 45"/>
          <p:cNvSpPr txBox="1"/>
          <p:nvPr/>
        </p:nvSpPr>
        <p:spPr>
          <a:xfrm>
            <a:off x="9678417" y="4548060"/>
            <a:ext cx="2368597" cy="523220"/>
          </a:xfrm>
          <a:prstGeom prst="rect">
            <a:avLst/>
          </a:prstGeom>
          <a:noFill/>
        </p:spPr>
        <p:txBody>
          <a:bodyPr wrap="none" rtlCol="0">
            <a:spAutoFit/>
          </a:bodyPr>
          <a:lstStyle/>
          <a:p>
            <a:r>
              <a:rPr lang="en-US" sz="1400" b="1" dirty="0">
                <a:solidFill>
                  <a:srgbClr val="0070C0"/>
                </a:solidFill>
              </a:rPr>
              <a:t>ARCHITECT ROBERT S. TODD </a:t>
            </a:r>
          </a:p>
          <a:p>
            <a:r>
              <a:rPr lang="en-US" sz="1400" b="1" dirty="0">
                <a:solidFill>
                  <a:srgbClr val="0070C0"/>
                </a:solidFill>
              </a:rPr>
              <a:t>SIGNATURE</a:t>
            </a:r>
          </a:p>
        </p:txBody>
      </p:sp>
      <p:cxnSp>
        <p:nvCxnSpPr>
          <p:cNvPr id="48" name="Straight Arrow Connector 47"/>
          <p:cNvCxnSpPr>
            <a:stCxn id="46" idx="1"/>
          </p:cNvCxnSpPr>
          <p:nvPr/>
        </p:nvCxnSpPr>
        <p:spPr>
          <a:xfrm flipH="1">
            <a:off x="8590547" y="4809670"/>
            <a:ext cx="1087870" cy="387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rot="20136074">
            <a:off x="7832558" y="5068482"/>
            <a:ext cx="854521" cy="421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641006" y="145803"/>
            <a:ext cx="2199641" cy="523220"/>
          </a:xfrm>
          <a:prstGeom prst="rect">
            <a:avLst/>
          </a:prstGeom>
          <a:noFill/>
        </p:spPr>
        <p:txBody>
          <a:bodyPr wrap="none" rtlCol="0">
            <a:spAutoFit/>
          </a:bodyPr>
          <a:lstStyle/>
          <a:p>
            <a:r>
              <a:rPr lang="en-US" sz="1400" b="1" dirty="0">
                <a:solidFill>
                  <a:srgbClr val="002060"/>
                </a:solidFill>
              </a:rPr>
              <a:t>ORIGINAL PIER 66 MARINA</a:t>
            </a:r>
          </a:p>
          <a:p>
            <a:r>
              <a:rPr lang="en-US" sz="1400" b="1" dirty="0">
                <a:solidFill>
                  <a:srgbClr val="002060"/>
                </a:solidFill>
              </a:rPr>
              <a:t>MASTER PLAN CONCEPTS</a:t>
            </a:r>
          </a:p>
        </p:txBody>
      </p:sp>
      <p:sp>
        <p:nvSpPr>
          <p:cNvPr id="55" name="TextBox 54"/>
          <p:cNvSpPr txBox="1"/>
          <p:nvPr/>
        </p:nvSpPr>
        <p:spPr>
          <a:xfrm>
            <a:off x="575826" y="5942111"/>
            <a:ext cx="3287382" cy="307777"/>
          </a:xfrm>
          <a:prstGeom prst="rect">
            <a:avLst/>
          </a:prstGeom>
          <a:noFill/>
        </p:spPr>
        <p:txBody>
          <a:bodyPr wrap="square" rtlCol="0">
            <a:spAutoFit/>
          </a:bodyPr>
          <a:lstStyle/>
          <a:p>
            <a:r>
              <a:rPr lang="en-US" sz="1400" dirty="0">
                <a:solidFill>
                  <a:srgbClr val="002060"/>
                </a:solidFill>
              </a:rPr>
              <a:t>Phillips Petroleum Drawings Pre-1956</a:t>
            </a:r>
          </a:p>
        </p:txBody>
      </p:sp>
      <p:sp>
        <p:nvSpPr>
          <p:cNvPr id="19" name="TextBox 18"/>
          <p:cNvSpPr txBox="1"/>
          <p:nvPr/>
        </p:nvSpPr>
        <p:spPr>
          <a:xfrm>
            <a:off x="820647" y="607479"/>
            <a:ext cx="3128998" cy="523220"/>
          </a:xfrm>
          <a:prstGeom prst="rect">
            <a:avLst/>
          </a:prstGeom>
          <a:noFill/>
        </p:spPr>
        <p:txBody>
          <a:bodyPr wrap="none" rtlCol="0">
            <a:spAutoFit/>
          </a:bodyPr>
          <a:lstStyle/>
          <a:p>
            <a:r>
              <a:rPr lang="en-US" sz="1400" dirty="0">
                <a:solidFill>
                  <a:srgbClr val="FF0000"/>
                </a:solidFill>
              </a:rPr>
              <a:t>Vertical Phillips 66 Signage and Branding</a:t>
            </a:r>
          </a:p>
          <a:p>
            <a:r>
              <a:rPr lang="en-US" sz="1400" dirty="0">
                <a:solidFill>
                  <a:srgbClr val="FF0000"/>
                </a:solidFill>
              </a:rPr>
              <a:t>Marine Fueling Dock</a:t>
            </a:r>
          </a:p>
        </p:txBody>
      </p:sp>
      <p:sp>
        <p:nvSpPr>
          <p:cNvPr id="38" name="TextBox 37"/>
          <p:cNvSpPr txBox="1"/>
          <p:nvPr/>
        </p:nvSpPr>
        <p:spPr>
          <a:xfrm>
            <a:off x="4238302" y="4395204"/>
            <a:ext cx="3128998" cy="523220"/>
          </a:xfrm>
          <a:prstGeom prst="rect">
            <a:avLst/>
          </a:prstGeom>
          <a:noFill/>
        </p:spPr>
        <p:txBody>
          <a:bodyPr wrap="none" rtlCol="0">
            <a:spAutoFit/>
          </a:bodyPr>
          <a:lstStyle/>
          <a:p>
            <a:r>
              <a:rPr lang="en-US" sz="1400" dirty="0">
                <a:solidFill>
                  <a:srgbClr val="FF0000"/>
                </a:solidFill>
              </a:rPr>
              <a:t>Vertical Phillips 66 Signage and Branding</a:t>
            </a:r>
          </a:p>
          <a:p>
            <a:r>
              <a:rPr lang="en-US" sz="1400" dirty="0">
                <a:solidFill>
                  <a:srgbClr val="FF0000"/>
                </a:solidFill>
              </a:rPr>
              <a:t>Automobile Service Station</a:t>
            </a:r>
          </a:p>
        </p:txBody>
      </p:sp>
    </p:spTree>
    <p:extLst>
      <p:ext uri="{BB962C8B-B14F-4D97-AF65-F5344CB8AC3E}">
        <p14:creationId xmlns:p14="http://schemas.microsoft.com/office/powerpoint/2010/main" val="31431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415522" y="5926729"/>
          <a:ext cx="3440113" cy="744537"/>
        </p:xfrm>
        <a:graphic>
          <a:graphicData uri="http://schemas.openxmlformats.org/presentationml/2006/ole">
            <mc:AlternateContent xmlns:mc="http://schemas.openxmlformats.org/markup-compatibility/2006">
              <mc:Choice xmlns:v="urn:schemas-microsoft-com:vml" Requires="v">
                <p:oleObj spid="_x0000_s36878" name="CorelDRAW" r:id="rId4" imgW="3440712" imgH="745028" progId="CorelDraw.Graphic.17">
                  <p:embed/>
                </p:oleObj>
              </mc:Choice>
              <mc:Fallback>
                <p:oleObj name="CorelDRAW" r:id="rId4" imgW="3440712" imgH="745028" progId="CorelDraw.Graphic.17">
                  <p:embed/>
                  <p:pic>
                    <p:nvPicPr>
                      <p:cNvPr id="4" name="Object 3"/>
                      <p:cNvPicPr/>
                      <p:nvPr/>
                    </p:nvPicPr>
                    <p:blipFill>
                      <a:blip r:embed="rId5"/>
                      <a:stretch>
                        <a:fillRect/>
                      </a:stretch>
                    </p:blipFill>
                    <p:spPr>
                      <a:xfrm>
                        <a:off x="8415522" y="5926729"/>
                        <a:ext cx="3440113" cy="744537"/>
                      </a:xfrm>
                      <a:prstGeom prst="rect">
                        <a:avLst/>
                      </a:prstGeom>
                    </p:spPr>
                  </p:pic>
                </p:oleObj>
              </mc:Fallback>
            </mc:AlternateContent>
          </a:graphicData>
        </a:graphic>
      </p:graphicFrame>
      <p:sp>
        <p:nvSpPr>
          <p:cNvPr id="5" name="TextBox 4"/>
          <p:cNvSpPr txBox="1"/>
          <p:nvPr/>
        </p:nvSpPr>
        <p:spPr>
          <a:xfrm>
            <a:off x="520995" y="6039293"/>
            <a:ext cx="7432158" cy="369332"/>
          </a:xfrm>
          <a:prstGeom prst="rect">
            <a:avLst/>
          </a:prstGeom>
          <a:noFill/>
        </p:spPr>
        <p:txBody>
          <a:bodyPr wrap="square" rtlCol="0">
            <a:spAutoFit/>
          </a:bodyPr>
          <a:lstStyle/>
          <a:p>
            <a:r>
              <a:rPr lang="en-US" b="1" dirty="0">
                <a:solidFill>
                  <a:srgbClr val="002060"/>
                </a:solidFill>
              </a:rPr>
              <a:t>PIER 66 DEVELOPMENT </a:t>
            </a:r>
          </a:p>
        </p:txBody>
      </p:sp>
      <p:sp>
        <p:nvSpPr>
          <p:cNvPr id="8" name="TextBox 7"/>
          <p:cNvSpPr txBox="1"/>
          <p:nvPr/>
        </p:nvSpPr>
        <p:spPr>
          <a:xfrm>
            <a:off x="5280664" y="844499"/>
            <a:ext cx="5992217" cy="4342984"/>
          </a:xfrm>
          <a:prstGeom prst="rect">
            <a:avLst/>
          </a:prstGeom>
          <a:noFill/>
        </p:spPr>
        <p:txBody>
          <a:bodyPr wrap="square" rtlCol="0">
            <a:spAutoFit/>
          </a:bodyPr>
          <a:lstStyle/>
          <a:p>
            <a:pPr algn="just">
              <a:lnSpc>
                <a:spcPct val="115000"/>
              </a:lnSpc>
              <a:spcAft>
                <a:spcPts val="1000"/>
              </a:spcAft>
            </a:pPr>
            <a:r>
              <a:rPr lang="en-US" b="1" dirty="0"/>
              <a:t>Pier 66 Development: </a:t>
            </a:r>
            <a:r>
              <a:rPr lang="en-US" dirty="0">
                <a:solidFill>
                  <a:srgbClr val="000000"/>
                </a:solidFill>
                <a:latin typeface="Calibri" panose="020F0502020204030204" pitchFamily="34" charset="0"/>
                <a:ea typeface="Calibri" panose="020F0502020204030204" pitchFamily="34" charset="0"/>
              </a:rPr>
              <a:t>The success, rapid development, and reputation of Pier 66, Marina, Restaurant and Lounge, and Motor Hotel necessitated more rooms and meeting facilities. In 1963, the Phillips Petroleum Company announced the development of the Hotel Tower, a unique 19-story concept that added 160 rooms to the existing 102-rooms.</a:t>
            </a:r>
          </a:p>
          <a:p>
            <a:pPr algn="just">
              <a:lnSpc>
                <a:spcPct val="115000"/>
              </a:lnSpc>
              <a:spcAft>
                <a:spcPts val="1000"/>
              </a:spcAft>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Architects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rPr>
              <a:t>The architectural design of the Tower was the result of collaborative work of the Phillips Petroleum Company’s in-house architects Richard F. Humble, AIA, who was the lead design and planning director for the company that led the Marina project, and Clarence Reinhardt, AIA. As a licensed Florida architect, Reinhardt signed and sealed all the working drawings submitted to the local authorities.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948FC624-D0B2-4E8C-A947-66C93C6B7A14}"/>
              </a:ext>
            </a:extLst>
          </p:cNvPr>
          <p:cNvSpPr txBox="1"/>
          <p:nvPr/>
        </p:nvSpPr>
        <p:spPr>
          <a:xfrm>
            <a:off x="919117" y="5665119"/>
            <a:ext cx="4067455" cy="523220"/>
          </a:xfrm>
          <a:prstGeom prst="rect">
            <a:avLst/>
          </a:prstGeom>
          <a:noFill/>
        </p:spPr>
        <p:txBody>
          <a:bodyPr wrap="square" rtlCol="0">
            <a:spAutoFit/>
          </a:bodyPr>
          <a:lstStyle/>
          <a:p>
            <a:r>
              <a:rPr lang="en-US" sz="1400" b="1" dirty="0">
                <a:solidFill>
                  <a:srgbClr val="002060"/>
                </a:solidFill>
              </a:rPr>
              <a:t>Pier 66 in construction, circa 1965. Source: Fort Lauderdale Historical Society</a:t>
            </a:r>
          </a:p>
        </p:txBody>
      </p:sp>
      <p:pic>
        <p:nvPicPr>
          <p:cNvPr id="37" name="Picture 36">
            <a:extLst>
              <a:ext uri="{FF2B5EF4-FFF2-40B4-BE49-F238E27FC236}">
                <a16:creationId xmlns:a16="http://schemas.microsoft.com/office/drawing/2014/main" id="{4A341B55-80D5-4EFD-9E65-D378DF8594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118" y="360035"/>
            <a:ext cx="4067455" cy="5311912"/>
          </a:xfrm>
          <a:prstGeom prst="rect">
            <a:avLst/>
          </a:prstGeom>
        </p:spPr>
      </p:pic>
    </p:spTree>
    <p:extLst>
      <p:ext uri="{BB962C8B-B14F-4D97-AF65-F5344CB8AC3E}">
        <p14:creationId xmlns:p14="http://schemas.microsoft.com/office/powerpoint/2010/main" val="2278811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1912</Words>
  <Application>Microsoft Office PowerPoint</Application>
  <PresentationFormat>Widescreen</PresentationFormat>
  <Paragraphs>105</Paragraphs>
  <Slides>16</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RJ Heisenbottle Architects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Pablo R. Quiñones Cordero</dc:creator>
  <cp:lastModifiedBy>Nina Caruso</cp:lastModifiedBy>
  <cp:revision>58</cp:revision>
  <dcterms:created xsi:type="dcterms:W3CDTF">2018-01-15T15:28:56Z</dcterms:created>
  <dcterms:modified xsi:type="dcterms:W3CDTF">2022-12-05T20:04:55Z</dcterms:modified>
</cp:coreProperties>
</file>